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67" r:id="rId4"/>
    <p:sldId id="264" r:id="rId5"/>
    <p:sldId id="270" r:id="rId6"/>
    <p:sldId id="269" r:id="rId7"/>
    <p:sldId id="257" r:id="rId8"/>
    <p:sldId id="271" r:id="rId9"/>
    <p:sldId id="259" r:id="rId10"/>
    <p:sldId id="258" r:id="rId11"/>
    <p:sldId id="268" r:id="rId12"/>
    <p:sldId id="272" r:id="rId13"/>
    <p:sldId id="265" r:id="rId14"/>
    <p:sldId id="260" r:id="rId15"/>
    <p:sldId id="261" r:id="rId16"/>
    <p:sldId id="262" r:id="rId17"/>
    <p:sldId id="263" r:id="rId18"/>
    <p:sldId id="266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  <a:srgbClr val="6DEF70"/>
    <a:srgbClr val="DF21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isocè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34DE61FA-EB4C-41EA-8EF2-4209286D65C2}" type="datetimeFigureOut">
              <a:rPr lang="fr-FR" smtClean="0"/>
              <a:pPr/>
              <a:t>29/03/2023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5B4A119-AEA5-4B1E-A5FD-AE5D5D332E5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61FA-EB4C-41EA-8EF2-4209286D65C2}" type="datetimeFigureOut">
              <a:rPr lang="fr-FR" smtClean="0"/>
              <a:pPr/>
              <a:t>29/03/2023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A119-AEA5-4B1E-A5FD-AE5D5D332E5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61FA-EB4C-41EA-8EF2-4209286D65C2}" type="datetimeFigureOut">
              <a:rPr lang="fr-FR" smtClean="0"/>
              <a:pPr/>
              <a:t>29/03/2023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A119-AEA5-4B1E-A5FD-AE5D5D332E5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34DE61FA-EB4C-41EA-8EF2-4209286D65C2}" type="datetimeFigureOut">
              <a:rPr lang="fr-FR" smtClean="0"/>
              <a:pPr/>
              <a:t>29/03/2023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A119-AEA5-4B1E-A5FD-AE5D5D332E5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iangle isocè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34DE61FA-EB4C-41EA-8EF2-4209286D65C2}" type="datetimeFigureOut">
              <a:rPr lang="fr-FR" smtClean="0"/>
              <a:pPr/>
              <a:t>29/03/2023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5B4A119-AEA5-4B1E-A5FD-AE5D5D332E51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4DE61FA-EB4C-41EA-8EF2-4209286D65C2}" type="datetimeFigureOut">
              <a:rPr lang="fr-FR" smtClean="0"/>
              <a:pPr/>
              <a:t>29/03/2023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5B4A119-AEA5-4B1E-A5FD-AE5D5D332E5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34DE61FA-EB4C-41EA-8EF2-4209286D65C2}" type="datetimeFigureOut">
              <a:rPr lang="fr-FR" smtClean="0"/>
              <a:pPr/>
              <a:t>29/03/2023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5B4A119-AEA5-4B1E-A5FD-AE5D5D332E5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61FA-EB4C-41EA-8EF2-4209286D65C2}" type="datetimeFigureOut">
              <a:rPr lang="fr-FR" smtClean="0"/>
              <a:pPr/>
              <a:t>29/03/2023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4A119-AEA5-4B1E-A5FD-AE5D5D332E5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4DE61FA-EB4C-41EA-8EF2-4209286D65C2}" type="datetimeFigureOut">
              <a:rPr lang="fr-FR" smtClean="0"/>
              <a:pPr/>
              <a:t>29/03/2023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5B4A119-AEA5-4B1E-A5FD-AE5D5D332E5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34DE61FA-EB4C-41EA-8EF2-4209286D65C2}" type="datetimeFigureOut">
              <a:rPr lang="fr-FR" smtClean="0"/>
              <a:pPr/>
              <a:t>29/03/2023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5B4A119-AEA5-4B1E-A5FD-AE5D5D332E5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34DE61FA-EB4C-41EA-8EF2-4209286D65C2}" type="datetimeFigureOut">
              <a:rPr lang="fr-FR" smtClean="0"/>
              <a:pPr/>
              <a:t>29/03/2023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5B4A119-AEA5-4B1E-A5FD-AE5D5D332E5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le rect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Connecteur droit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34DE61FA-EB4C-41EA-8EF2-4209286D65C2}" type="datetimeFigureOut">
              <a:rPr lang="fr-FR" smtClean="0"/>
              <a:pPr/>
              <a:t>29/03/2023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5B4A119-AEA5-4B1E-A5FD-AE5D5D332E5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eduscol.education.fr/169/education-physique-et-sportive-concevoir-et-mettre-en-oeuvre-un-enseignement-au-cycle-2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732632" y="6098654"/>
            <a:ext cx="3581799" cy="504056"/>
          </a:xfrm>
          <a:noFill/>
        </p:spPr>
        <p:txBody>
          <a:bodyPr>
            <a:normAutofit/>
          </a:bodyPr>
          <a:lstStyle/>
          <a:p>
            <a:r>
              <a:rPr lang="fr-FR" sz="2000" i="1" dirty="0" smtClean="0">
                <a:ln w="0"/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ef" panose="00000500000000000000" pitchFamily="2" charset="-79"/>
                <a:cs typeface="Alef" panose="00000500000000000000" pitchFamily="2" charset="-79"/>
              </a:rPr>
              <a:t>Sylvie BENOIT – CPD EPS 21 </a:t>
            </a:r>
            <a:endParaRPr lang="fr-FR" sz="2000" i="1" dirty="0">
              <a:ln w="0"/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lef" panose="00000500000000000000" pitchFamily="2" charset="-79"/>
              <a:cs typeface="Alef" panose="00000500000000000000" pitchFamily="2" charset="-79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900419"/>
            <a:ext cx="3686532" cy="244827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6869" y="1336410"/>
            <a:ext cx="428386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84632" lvl="0">
              <a:spcBef>
                <a:spcPct val="0"/>
              </a:spcBef>
              <a:defRPr/>
            </a:pPr>
            <a:r>
              <a:rPr lang="fr-FR" sz="2800" b="1" i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Albertus MT Lt"/>
              </a:rPr>
              <a:t>«  Se mouvoir </a:t>
            </a:r>
            <a:endParaRPr lang="fr-FR" sz="2800" b="1" i="1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C0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Albertus MT Lt"/>
            </a:endParaRPr>
          </a:p>
          <a:p>
            <a:pPr marL="484632" lvl="0" algn="ctr">
              <a:spcBef>
                <a:spcPct val="0"/>
              </a:spcBef>
              <a:defRPr/>
            </a:pPr>
            <a:r>
              <a:rPr lang="fr-FR" sz="2800" b="1" i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Albertus MT Lt"/>
              </a:rPr>
              <a:t> </a:t>
            </a:r>
            <a:r>
              <a:rPr lang="fr-FR" sz="2800" b="1" i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Albertus MT Lt"/>
              </a:rPr>
              <a:t>       pour </a:t>
            </a:r>
            <a:r>
              <a:rPr lang="fr-FR" sz="2800" b="1" i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Albertus MT Lt"/>
              </a:rPr>
              <a:t>émouvoir »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232" y="620688"/>
            <a:ext cx="4187232" cy="4187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 LA DEMARCHE DE CREATION EN DANSE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2808"/>
            <a:ext cx="8507288" cy="4572000"/>
          </a:xfrm>
        </p:spPr>
        <p:txBody>
          <a:bodyPr>
            <a:normAutofit fontScale="85000" lnSpcReduction="10000"/>
          </a:bodyPr>
          <a:lstStyle/>
          <a:p>
            <a:r>
              <a:rPr lang="fr-FR" u="sng" dirty="0" smtClean="0"/>
              <a:t>Les étapes </a:t>
            </a:r>
            <a:r>
              <a:rPr lang="fr-FR" dirty="0" smtClean="0"/>
              <a:t>: 3 phases</a:t>
            </a:r>
          </a:p>
          <a:p>
            <a:endParaRPr lang="fr-FR" dirty="0" smtClean="0"/>
          </a:p>
          <a:p>
            <a:pPr lvl="1"/>
            <a:r>
              <a:rPr lang="fr-FR" sz="3200" dirty="0" smtClean="0"/>
              <a:t>DANSER                Explorer : </a:t>
            </a:r>
            <a:r>
              <a:rPr lang="fr-FR" sz="2200" dirty="0" smtClean="0"/>
              <a:t>inventer</a:t>
            </a:r>
          </a:p>
          <a:p>
            <a:pPr lvl="1">
              <a:buNone/>
            </a:pPr>
            <a:r>
              <a:rPr lang="fr-FR" sz="3200" dirty="0" smtClean="0"/>
              <a:t>                                 Enrichir  : </a:t>
            </a:r>
            <a:r>
              <a:rPr lang="fr-FR" sz="2200" dirty="0" smtClean="0"/>
              <a:t>reproduire, modifier,           						  diversifier</a:t>
            </a:r>
            <a:r>
              <a:rPr lang="fr-FR" sz="3200" dirty="0" smtClean="0"/>
              <a:t>        </a:t>
            </a:r>
          </a:p>
          <a:p>
            <a:pPr lvl="1"/>
            <a:endParaRPr lang="fr-FR" sz="3200" dirty="0" smtClean="0"/>
          </a:p>
          <a:p>
            <a:pPr lvl="1"/>
            <a:r>
              <a:rPr lang="fr-FR" sz="3200" dirty="0" smtClean="0"/>
              <a:t>COMPOSER         </a:t>
            </a:r>
            <a:r>
              <a:rPr lang="fr-FR" sz="3000" dirty="0" smtClean="0"/>
              <a:t>Choisir – Transformer </a:t>
            </a:r>
            <a:r>
              <a:rPr lang="fr-FR" sz="2400" dirty="0" smtClean="0"/>
              <a:t>(intention)</a:t>
            </a:r>
          </a:p>
          <a:p>
            <a:pPr lvl="1">
              <a:buNone/>
            </a:pPr>
            <a:r>
              <a:rPr lang="fr-FR" sz="3000" dirty="0" smtClean="0"/>
              <a:t>                                  Construire : </a:t>
            </a:r>
            <a:r>
              <a:rPr lang="fr-FR" sz="2200" dirty="0" smtClean="0"/>
              <a:t>organiser – mémoriser..</a:t>
            </a:r>
          </a:p>
          <a:p>
            <a:pPr lvl="1">
              <a:buNone/>
            </a:pPr>
            <a:r>
              <a:rPr lang="fr-FR" sz="3200" dirty="0" smtClean="0"/>
              <a:t>   </a:t>
            </a:r>
          </a:p>
          <a:p>
            <a:pPr lvl="1">
              <a:buNone/>
            </a:pPr>
            <a:r>
              <a:rPr lang="fr-FR" sz="3200" dirty="0" smtClean="0"/>
              <a:t> COMMUNIQUER   Présenter - regarder</a:t>
            </a:r>
          </a:p>
        </p:txBody>
      </p:sp>
      <p:cxnSp>
        <p:nvCxnSpPr>
          <p:cNvPr id="5" name="Connecteur droit 4"/>
          <p:cNvCxnSpPr/>
          <p:nvPr/>
        </p:nvCxnSpPr>
        <p:spPr>
          <a:xfrm>
            <a:off x="3923928" y="2708920"/>
            <a:ext cx="0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3923928" y="4437112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3923928" y="5805264"/>
            <a:ext cx="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TROIS ROLES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>
                <a:latin typeface="Noto Sans Cond" panose="020B0506040504020204" pitchFamily="34"/>
                <a:ea typeface="Noto Sans Cond" panose="020B0506040504020204" pitchFamily="34"/>
                <a:cs typeface="Noto Sans Cond" panose="020B0506040504020204" pitchFamily="34"/>
              </a:rPr>
              <a:t>DANSEUR</a:t>
            </a:r>
          </a:p>
          <a:p>
            <a:endParaRPr lang="fr-FR" dirty="0" smtClean="0">
              <a:latin typeface="Noto Sans Cond" panose="020B0506040504020204" pitchFamily="34"/>
              <a:ea typeface="Noto Sans Cond" panose="020B0506040504020204" pitchFamily="34"/>
              <a:cs typeface="Noto Sans Cond" panose="020B0506040504020204" pitchFamily="34"/>
            </a:endParaRPr>
          </a:p>
          <a:p>
            <a:r>
              <a:rPr lang="fr-FR" dirty="0" smtClean="0">
                <a:latin typeface="Noto Sans Cond" panose="020B0506040504020204" pitchFamily="34"/>
                <a:ea typeface="Noto Sans Cond" panose="020B0506040504020204" pitchFamily="34"/>
                <a:cs typeface="Noto Sans Cond" panose="020B0506040504020204" pitchFamily="34"/>
              </a:rPr>
              <a:t>CHOREGRAPHE</a:t>
            </a:r>
          </a:p>
          <a:p>
            <a:endParaRPr lang="fr-FR" dirty="0" smtClean="0">
              <a:latin typeface="Noto Sans Cond" panose="020B0506040504020204" pitchFamily="34"/>
              <a:ea typeface="Noto Sans Cond" panose="020B0506040504020204" pitchFamily="34"/>
              <a:cs typeface="Noto Sans Cond" panose="020B0506040504020204" pitchFamily="34"/>
            </a:endParaRPr>
          </a:p>
          <a:p>
            <a:r>
              <a:rPr lang="fr-FR" dirty="0" smtClean="0">
                <a:latin typeface="Noto Sans Cond" panose="020B0506040504020204" pitchFamily="34"/>
                <a:ea typeface="Noto Sans Cond" panose="020B0506040504020204" pitchFamily="34"/>
                <a:cs typeface="Noto Sans Cond" panose="020B0506040504020204" pitchFamily="34"/>
              </a:rPr>
              <a:t>SPECTATEUR</a:t>
            </a:r>
            <a:endParaRPr lang="fr-FR" dirty="0">
              <a:latin typeface="Noto Sans Cond" panose="020B0506040504020204" pitchFamily="34"/>
              <a:ea typeface="Noto Sans Cond" panose="020B0506040504020204" pitchFamily="34"/>
              <a:cs typeface="Noto Sans Cond" panose="020B0506040504020204" pitchFamily="34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1566" y="1392398"/>
            <a:ext cx="3287266" cy="164363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9615" y="3316292"/>
            <a:ext cx="3031168" cy="170503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080" y="5109237"/>
            <a:ext cx="2167776" cy="162583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DEMARCHES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IMPROVISER</a:t>
            </a:r>
            <a:r>
              <a:rPr lang="fr-FR" dirty="0" smtClean="0"/>
              <a:t> ; inventer, créer sur le champ</a:t>
            </a:r>
          </a:p>
          <a:p>
            <a:endParaRPr lang="fr-FR" dirty="0" smtClean="0"/>
          </a:p>
          <a:p>
            <a:r>
              <a:rPr lang="fr-FR" i="1" dirty="0" smtClean="0">
                <a:solidFill>
                  <a:srgbClr val="FFC000"/>
                </a:solidFill>
              </a:rPr>
              <a:t>COMPOSER</a:t>
            </a:r>
            <a:r>
              <a:rPr lang="fr-FR" dirty="0" smtClean="0"/>
              <a:t> ; construire une séquence de danse : réinvestir, structurer</a:t>
            </a:r>
          </a:p>
          <a:p>
            <a:endParaRPr lang="fr-FR" dirty="0" smtClean="0"/>
          </a:p>
          <a:p>
            <a:r>
              <a:rPr lang="fr-FR" i="1" dirty="0" smtClean="0">
                <a:solidFill>
                  <a:srgbClr val="92D050"/>
                </a:solidFill>
              </a:rPr>
              <a:t>APPRENDRE</a:t>
            </a:r>
            <a:r>
              <a:rPr lang="fr-FR" dirty="0" smtClean="0"/>
              <a:t> : imiter , reproduire un modèle</a:t>
            </a:r>
            <a:endParaRPr lang="fr-F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LES INDUCTEURS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2808"/>
            <a:ext cx="8507288" cy="4572000"/>
          </a:xfrm>
        </p:spPr>
        <p:txBody>
          <a:bodyPr>
            <a:normAutofit fontScale="70000" lnSpcReduction="20000"/>
          </a:bodyPr>
          <a:lstStyle/>
          <a:p>
            <a:r>
              <a:rPr lang="fr-FR" dirty="0" smtClean="0"/>
              <a:t>Définition: élément à la base du projet qui favorise la mise en action des élèves</a:t>
            </a:r>
          </a:p>
          <a:p>
            <a:endParaRPr lang="fr-FR" dirty="0" smtClean="0"/>
          </a:p>
          <a:p>
            <a:r>
              <a:rPr lang="fr-FR" dirty="0" smtClean="0"/>
              <a:t>Exemples: 	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			</a:t>
            </a:r>
          </a:p>
          <a:p>
            <a:pPr>
              <a:buNone/>
            </a:pPr>
            <a:r>
              <a:rPr lang="fr-FR" dirty="0" smtClean="0"/>
              <a:t>			</a:t>
            </a:r>
          </a:p>
          <a:p>
            <a:pPr>
              <a:buNone/>
            </a:pPr>
            <a:r>
              <a:rPr lang="fr-FR" dirty="0" smtClean="0"/>
              <a:t>			</a:t>
            </a:r>
          </a:p>
          <a:p>
            <a:pPr>
              <a:buNone/>
            </a:pPr>
            <a:r>
              <a:rPr lang="fr-FR" dirty="0" smtClean="0"/>
              <a:t>			</a:t>
            </a:r>
          </a:p>
          <a:p>
            <a:pPr>
              <a:buNone/>
            </a:pPr>
            <a:r>
              <a:rPr lang="fr-FR" dirty="0" smtClean="0"/>
              <a:t>			</a:t>
            </a:r>
          </a:p>
          <a:p>
            <a:pPr>
              <a:buNone/>
            </a:pPr>
            <a:r>
              <a:rPr lang="fr-FR" dirty="0" smtClean="0"/>
              <a:t>			</a:t>
            </a:r>
          </a:p>
          <a:p>
            <a:pPr>
              <a:buNone/>
            </a:pPr>
            <a:r>
              <a:rPr lang="fr-FR" dirty="0" smtClean="0"/>
              <a:t>			* </a:t>
            </a:r>
          </a:p>
          <a:p>
            <a:pPr lvl="8"/>
            <a:r>
              <a:rPr lang="fr-FR" dirty="0" smtClean="0"/>
              <a:t>     </a:t>
            </a:r>
          </a:p>
          <a:p>
            <a:pPr lvl="8"/>
            <a:endParaRPr lang="fr-FR" dirty="0" smtClean="0"/>
          </a:p>
          <a:p>
            <a:pPr>
              <a:buNone/>
            </a:pPr>
            <a:r>
              <a:rPr lang="fr-FR" dirty="0" smtClean="0"/>
              <a:t>    </a:t>
            </a:r>
            <a:endParaRPr lang="fr-FR" dirty="0"/>
          </a:p>
        </p:txBody>
      </p:sp>
      <p:sp>
        <p:nvSpPr>
          <p:cNvPr id="4" name="Ellipse 3"/>
          <p:cNvSpPr/>
          <p:nvPr/>
        </p:nvSpPr>
        <p:spPr>
          <a:xfrm>
            <a:off x="1115616" y="3212976"/>
            <a:ext cx="2016224" cy="93610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6"/>
                </a:solidFill>
              </a:rPr>
              <a:t>Le corps</a:t>
            </a:r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3347864" y="5229200"/>
            <a:ext cx="1584176" cy="93610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Les thèmes</a:t>
            </a:r>
            <a:endParaRPr lang="fr-FR" dirty="0"/>
          </a:p>
        </p:txBody>
      </p:sp>
      <p:sp>
        <p:nvSpPr>
          <p:cNvPr id="6" name="Ellipse 5"/>
          <p:cNvSpPr/>
          <p:nvPr/>
        </p:nvSpPr>
        <p:spPr>
          <a:xfrm>
            <a:off x="4572000" y="4221088"/>
            <a:ext cx="2088232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Les gestes sportifs</a:t>
            </a:r>
            <a:endParaRPr lang="fr-FR" dirty="0"/>
          </a:p>
        </p:txBody>
      </p:sp>
      <p:sp>
        <p:nvSpPr>
          <p:cNvPr id="7" name="Ellipse 6"/>
          <p:cNvSpPr/>
          <p:nvPr/>
        </p:nvSpPr>
        <p:spPr>
          <a:xfrm>
            <a:off x="6444208" y="2708920"/>
            <a:ext cx="2520280" cy="9361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Le monde sonore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3528" y="4869160"/>
            <a:ext cx="2570584" cy="914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Le monde des objets</a:t>
            </a:r>
            <a:endParaRPr lang="fr-FR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08304" y="4437112"/>
            <a:ext cx="1202432" cy="9144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Les arts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3851920" y="3068960"/>
            <a:ext cx="1728192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Les gestes du quotidien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5436096" y="5517232"/>
            <a:ext cx="12024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FR" dirty="0" smtClean="0"/>
              <a:t>LES PROCEDES CHOREGRAPHIQUES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sz="2800" i="1" dirty="0" smtClean="0"/>
          </a:p>
          <a:p>
            <a:endParaRPr lang="fr-FR" sz="2800" i="1" dirty="0"/>
          </a:p>
          <a:p>
            <a:r>
              <a:rPr lang="fr-FR" sz="2800" i="1" dirty="0" smtClean="0"/>
              <a:t>Pour enrichir la composition,  renforcer l’émotion</a:t>
            </a:r>
          </a:p>
          <a:p>
            <a:pPr marL="64008" indent="0">
              <a:buNone/>
            </a:pPr>
            <a:r>
              <a:rPr lang="fr-FR" sz="2400" i="1" dirty="0" smtClean="0"/>
              <a:t>    Exemples: </a:t>
            </a:r>
          </a:p>
          <a:p>
            <a:pPr>
              <a:buNone/>
            </a:pPr>
            <a:r>
              <a:rPr lang="fr-FR" sz="2400" i="1" dirty="0" smtClean="0"/>
              <a:t>l’ accumulation, la répétition, le miroir, question-réponse, unisson, alternance, canon, cascade, la formation du groupe, les entrées et les sorties de scène, la composition du groupe…..</a:t>
            </a:r>
            <a:endParaRPr lang="fr-FR" sz="2400" i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73430"/>
            <a:ext cx="2941641" cy="161541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L’ECOLE DU SPECTATEUR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9568" y="1484784"/>
            <a:ext cx="8229600" cy="4572000"/>
          </a:xfrm>
        </p:spPr>
        <p:txBody>
          <a:bodyPr>
            <a:normAutofit fontScale="70000" lnSpcReduction="20000"/>
          </a:bodyPr>
          <a:lstStyle/>
          <a:p>
            <a:r>
              <a:rPr lang="fr-FR" sz="3400" dirty="0" smtClean="0"/>
              <a:t>Apprendre à l’élève à : </a:t>
            </a:r>
          </a:p>
          <a:p>
            <a:pPr algn="ctr">
              <a:buNone/>
            </a:pPr>
            <a:endParaRPr lang="fr-FR" sz="2900" b="1" dirty="0" smtClean="0"/>
          </a:p>
          <a:p>
            <a:pPr algn="ctr">
              <a:buNone/>
            </a:pPr>
            <a:r>
              <a:rPr lang="fr-FR" sz="2900" b="1" dirty="0" smtClean="0"/>
              <a:t>ECOUTER &amp; REGARDER</a:t>
            </a:r>
          </a:p>
          <a:p>
            <a:pPr>
              <a:buNone/>
            </a:pPr>
            <a:r>
              <a:rPr lang="fr-FR" sz="2900" dirty="0" smtClean="0"/>
              <a:t>    </a:t>
            </a:r>
          </a:p>
          <a:p>
            <a:pPr>
              <a:buNone/>
            </a:pPr>
            <a:r>
              <a:rPr lang="fr-FR" sz="2900" dirty="0" smtClean="0"/>
              <a:t>	- poser un regard respectueux sur le travail des danseurs</a:t>
            </a:r>
          </a:p>
          <a:p>
            <a:pPr>
              <a:buNone/>
            </a:pPr>
            <a:r>
              <a:rPr lang="fr-FR" sz="2900" dirty="0" smtClean="0"/>
              <a:t>	- porter un regard critique à partir d’indicateurs objectifs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sz="3400" dirty="0" smtClean="0">
                <a:solidFill>
                  <a:srgbClr val="FFFF00"/>
                </a:solidFill>
              </a:rPr>
              <a:t>Passer de  </a:t>
            </a:r>
            <a:r>
              <a:rPr lang="fr-FR" sz="3400" b="1" i="1" dirty="0" smtClean="0">
                <a:solidFill>
                  <a:srgbClr val="FFFF00"/>
                </a:solidFill>
              </a:rPr>
              <a:t>destinataire</a:t>
            </a:r>
          </a:p>
          <a:p>
            <a:pPr>
              <a:buNone/>
            </a:pPr>
            <a:r>
              <a:rPr lang="fr-FR" sz="3400" dirty="0" smtClean="0">
                <a:solidFill>
                  <a:srgbClr val="FFFF00"/>
                </a:solidFill>
              </a:rPr>
              <a:t>                              </a:t>
            </a:r>
            <a:r>
              <a:rPr lang="fr-FR" sz="3400" dirty="0" smtClean="0">
                <a:solidFill>
                  <a:srgbClr val="FFFF00"/>
                </a:solidFill>
              </a:rPr>
              <a:t>          à  </a:t>
            </a:r>
            <a:r>
              <a:rPr lang="fr-FR" sz="3400" b="1" i="1" dirty="0" smtClean="0">
                <a:solidFill>
                  <a:srgbClr val="FFFF00"/>
                </a:solidFill>
              </a:rPr>
              <a:t> </a:t>
            </a:r>
            <a:r>
              <a:rPr lang="fr-FR" sz="3400" b="1" i="1" dirty="0" smtClean="0">
                <a:solidFill>
                  <a:srgbClr val="FFFF00"/>
                </a:solidFill>
              </a:rPr>
              <a:t>acteur </a:t>
            </a:r>
            <a:r>
              <a:rPr lang="fr-FR" sz="3400" i="1" dirty="0" smtClean="0">
                <a:solidFill>
                  <a:srgbClr val="FFFF00"/>
                </a:solidFill>
              </a:rPr>
              <a:t>de la représentation</a:t>
            </a:r>
          </a:p>
          <a:p>
            <a:pPr>
              <a:buNone/>
            </a:pPr>
            <a:endParaRPr lang="fr-FR" sz="3400" i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	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438350"/>
            <a:ext cx="4896544" cy="235850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ETRE SPECTATEUR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2808"/>
            <a:ext cx="8507288" cy="4572000"/>
          </a:xfrm>
        </p:spPr>
        <p:txBody>
          <a:bodyPr/>
          <a:lstStyle/>
          <a:p>
            <a:r>
              <a:rPr lang="fr-FR" dirty="0" smtClean="0"/>
              <a:t>Avant la restitution</a:t>
            </a:r>
          </a:p>
          <a:p>
            <a:r>
              <a:rPr lang="fr-FR" dirty="0" smtClean="0"/>
              <a:t>Pendant la restitution </a:t>
            </a:r>
          </a:p>
          <a:p>
            <a:r>
              <a:rPr lang="fr-FR" dirty="0" smtClean="0"/>
              <a:t>Après la restitution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		- </a:t>
            </a:r>
            <a:r>
              <a:rPr lang="fr-FR" sz="2800" dirty="0" smtClean="0"/>
              <a:t>Se préparer</a:t>
            </a:r>
          </a:p>
          <a:p>
            <a:pPr>
              <a:buNone/>
            </a:pPr>
            <a:r>
              <a:rPr lang="fr-FR" sz="2800" dirty="0" smtClean="0"/>
              <a:t>		- Voir, écouter, se concentrer, ressentir</a:t>
            </a:r>
          </a:p>
          <a:p>
            <a:pPr>
              <a:buNone/>
            </a:pPr>
            <a:r>
              <a:rPr lang="fr-FR" sz="2800" dirty="0" smtClean="0"/>
              <a:t>		- Réagir, échanger, analyser, apprécier… </a:t>
            </a:r>
            <a:endParaRPr lang="fr-FR" sz="28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1650" y="1484784"/>
            <a:ext cx="3105150" cy="233362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124744"/>
            <a:ext cx="8229600" cy="2880320"/>
          </a:xfrm>
        </p:spPr>
        <p:txBody>
          <a:bodyPr>
            <a:normAutofit/>
          </a:bodyPr>
          <a:lstStyle/>
          <a:p>
            <a:pPr algn="ctr"/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smtClean="0">
                <a:solidFill>
                  <a:srgbClr val="6DEF70"/>
                </a:solidFill>
              </a:rPr>
              <a:t>La danse dans le cadre de l’éducation artistique et culturelle et du PEAC</a:t>
            </a:r>
            <a:endParaRPr lang="fr-FR" b="1" dirty="0">
              <a:solidFill>
                <a:srgbClr val="6DEF7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2952328"/>
          </a:xfrm>
          <a:solidFill>
            <a:schemeClr val="tx1">
              <a:lumMod val="95000"/>
            </a:schemeClr>
          </a:solidFill>
        </p:spPr>
        <p:txBody>
          <a:bodyPr>
            <a:normAutofit fontScale="90000"/>
          </a:bodyPr>
          <a:lstStyle/>
          <a:p>
            <a:r>
              <a:rPr lang="fr-FR" sz="3100" b="1" dirty="0" smtClean="0"/>
              <a:t/>
            </a:r>
            <a:br>
              <a:rPr lang="fr-FR" sz="3100" b="1" dirty="0" smtClean="0"/>
            </a:br>
            <a:r>
              <a:rPr lang="fr-FR" sz="3100" b="1" dirty="0" smtClean="0">
                <a:solidFill>
                  <a:srgbClr val="6DEF70"/>
                </a:solidFill>
              </a:rPr>
              <a:t>PRATIQUER</a:t>
            </a:r>
            <a:br>
              <a:rPr lang="fr-FR" sz="3100" b="1" dirty="0" smtClean="0">
                <a:solidFill>
                  <a:srgbClr val="6DEF70"/>
                </a:solidFill>
              </a:rPr>
            </a:br>
            <a:r>
              <a:rPr lang="fr-FR" sz="2800" dirty="0"/>
              <a:t/>
            </a:r>
            <a:br>
              <a:rPr lang="fr-FR" sz="2800" dirty="0"/>
            </a:br>
            <a:r>
              <a:rPr lang="fr-FR" sz="2700" i="1" dirty="0" smtClean="0">
                <a:solidFill>
                  <a:schemeClr val="tx1"/>
                </a:solidFill>
              </a:rPr>
              <a:t>pour faire l’expérience sensible de l’exploration et de la structuration du mouvement, dans le temps et dans l’espace</a:t>
            </a:r>
            <a:br>
              <a:rPr lang="fr-FR" sz="2700" i="1" dirty="0" smtClean="0">
                <a:solidFill>
                  <a:schemeClr val="tx1"/>
                </a:solidFill>
              </a:rPr>
            </a:br>
            <a:r>
              <a:rPr lang="fr-FR" sz="2700" i="1" dirty="0" smtClean="0">
                <a:solidFill>
                  <a:schemeClr val="tx1"/>
                </a:solidFill>
              </a:rPr>
              <a:t>  </a:t>
            </a:r>
            <a:r>
              <a:rPr lang="fr-FR" sz="2200" i="1" dirty="0" smtClean="0">
                <a:solidFill>
                  <a:schemeClr val="tx1"/>
                </a:solidFill>
              </a:rPr>
              <a:t>&gt;&gt; développer la créativité, la sensibilité et les capacités d’ expression</a:t>
            </a:r>
            <a:endParaRPr lang="fr-FR" sz="2200" i="1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23528" y="3717032"/>
            <a:ext cx="4038600" cy="2592288"/>
          </a:xfrm>
          <a:solidFill>
            <a:schemeClr val="bg1">
              <a:lumMod val="75000"/>
              <a:lumOff val="25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fr-FR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RENCONTRER</a:t>
            </a:r>
          </a:p>
          <a:p>
            <a:pPr>
              <a:buNone/>
            </a:pPr>
            <a:endParaRPr lang="fr-FR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fr-FR" i="1" dirty="0" smtClean="0"/>
              <a:t>pour développer et nourrir son intelligence sensible</a:t>
            </a:r>
          </a:p>
          <a:p>
            <a:pPr>
              <a:buNone/>
            </a:pPr>
            <a:r>
              <a:rPr lang="fr-FR" i="1" dirty="0" smtClean="0"/>
              <a:t>  &gt;&gt; spectacles, artistes, </a:t>
            </a:r>
            <a:r>
              <a:rPr lang="fr-FR" i="1" dirty="0" err="1" smtClean="0"/>
              <a:t>oeuvres</a:t>
            </a:r>
            <a:endParaRPr lang="fr-FR" i="1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860032" y="3356992"/>
            <a:ext cx="4038600" cy="3312368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fr-FR" b="1" dirty="0" smtClean="0">
                <a:solidFill>
                  <a:srgbClr val="FFC000"/>
                </a:solidFill>
              </a:rPr>
              <a:t>CONNAITRE</a:t>
            </a:r>
          </a:p>
          <a:p>
            <a:pPr>
              <a:buNone/>
            </a:pPr>
            <a:endParaRPr lang="fr-FR" dirty="0" smtClean="0">
              <a:solidFill>
                <a:srgbClr val="FFC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i="1" dirty="0"/>
              <a:t>v</a:t>
            </a:r>
            <a:r>
              <a:rPr lang="fr-FR" i="1" dirty="0" smtClean="0"/>
              <a:t>ocabulaire spécifique,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i="1" dirty="0"/>
              <a:t>d</a:t>
            </a:r>
            <a:r>
              <a:rPr lang="fr-FR" i="1" dirty="0" smtClean="0"/>
              <a:t>es danseurs, des chorégraphes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i="1" dirty="0"/>
              <a:t>e</a:t>
            </a:r>
            <a:r>
              <a:rPr lang="fr-FR" i="1" dirty="0" smtClean="0"/>
              <a:t>xprimer et verbaliser ses ressentis, ses émotions</a:t>
            </a:r>
          </a:p>
          <a:p>
            <a:pPr>
              <a:buNone/>
            </a:pPr>
            <a:endParaRPr lang="fr-FR" sz="2400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6000" dirty="0" smtClean="0">
                <a:latin typeface="Bahnschrift" panose="020B0502040204020203" pitchFamily="34" charset="0"/>
              </a:rPr>
              <a:t>La Danse</a:t>
            </a:r>
            <a:endParaRPr lang="fr-FR" sz="6000" dirty="0">
              <a:latin typeface="Bahnschrift" panose="020B0502040204020203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-612576" y="3429000"/>
            <a:ext cx="8062912" cy="1752600"/>
          </a:xfrm>
        </p:spPr>
        <p:txBody>
          <a:bodyPr>
            <a:normAutofit/>
          </a:bodyPr>
          <a:lstStyle/>
          <a:p>
            <a:r>
              <a:rPr lang="fr-FR" sz="5400" i="1" dirty="0" smtClean="0">
                <a:solidFill>
                  <a:srgbClr val="FFFF00"/>
                </a:solidFill>
              </a:rPr>
              <a:t>Une définition</a:t>
            </a:r>
            <a:endParaRPr lang="fr-FR" sz="54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897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4680520" cy="295232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fr-FR" sz="6000" dirty="0" smtClean="0">
                <a:latin typeface="Albertus MT Lt" pitchFamily="18" charset="0"/>
              </a:rPr>
              <a:t/>
            </a:r>
            <a:br>
              <a:rPr lang="fr-FR" sz="6000" dirty="0" smtClean="0">
                <a:latin typeface="Albertus MT Lt" pitchFamily="18" charset="0"/>
              </a:rPr>
            </a:br>
            <a:r>
              <a:rPr lang="fr-FR" sz="2800" dirty="0" smtClean="0">
                <a:solidFill>
                  <a:srgbClr val="92D050"/>
                </a:solidFill>
                <a:latin typeface="Albertus MT Lt" pitchFamily="18" charset="0"/>
              </a:rPr>
              <a:t>« La danse est l’art de l’expression avec le corps »</a:t>
            </a:r>
            <a:br>
              <a:rPr lang="fr-FR" sz="2800" dirty="0" smtClean="0">
                <a:solidFill>
                  <a:srgbClr val="92D050"/>
                </a:solidFill>
                <a:latin typeface="Albertus MT Lt" pitchFamily="18" charset="0"/>
              </a:rPr>
            </a:br>
            <a:r>
              <a:rPr lang="fr-FR" sz="2800" dirty="0" smtClean="0">
                <a:solidFill>
                  <a:srgbClr val="92D050"/>
                </a:solidFill>
                <a:latin typeface="Albertus MT Lt" pitchFamily="18" charset="0"/>
              </a:rPr>
              <a:t>        </a:t>
            </a:r>
            <a:r>
              <a:rPr lang="fr-FR" sz="2800" dirty="0">
                <a:solidFill>
                  <a:srgbClr val="92D050"/>
                </a:solidFill>
                <a:latin typeface="Albertus MT Lt" pitchFamily="18" charset="0"/>
              </a:rPr>
              <a:t> </a:t>
            </a:r>
            <a:r>
              <a:rPr lang="fr-FR" sz="2800" dirty="0" smtClean="0">
                <a:solidFill>
                  <a:srgbClr val="92D050"/>
                </a:solidFill>
                <a:latin typeface="Albertus MT Lt" pitchFamily="18" charset="0"/>
              </a:rPr>
              <a:t>       </a:t>
            </a:r>
            <a:r>
              <a:rPr lang="fr-FR" sz="2400" i="1" dirty="0" smtClean="0">
                <a:solidFill>
                  <a:srgbClr val="92D050"/>
                </a:solidFill>
                <a:latin typeface="Albertus MT Lt" pitchFamily="18" charset="0"/>
              </a:rPr>
              <a:t>Denis </a:t>
            </a:r>
            <a:r>
              <a:rPr lang="fr-FR" sz="2400" i="1" dirty="0" err="1" smtClean="0">
                <a:solidFill>
                  <a:srgbClr val="92D050"/>
                </a:solidFill>
                <a:latin typeface="Albertus MT Lt" pitchFamily="18" charset="0"/>
              </a:rPr>
              <a:t>Plassard</a:t>
            </a:r>
            <a:r>
              <a:rPr lang="fr-FR" sz="2400" i="1" dirty="0" smtClean="0">
                <a:solidFill>
                  <a:srgbClr val="92D050"/>
                </a:solidFill>
                <a:latin typeface="Albertus MT Lt" pitchFamily="18" charset="0"/>
              </a:rPr>
              <a:t> </a:t>
            </a:r>
            <a:r>
              <a:rPr lang="fr-FR" sz="6000" dirty="0" smtClean="0">
                <a:solidFill>
                  <a:srgbClr val="92D050"/>
                </a:solidFill>
                <a:latin typeface="Albertus MT Lt" pitchFamily="18" charset="0"/>
              </a:rPr>
              <a:t/>
            </a:r>
            <a:br>
              <a:rPr lang="fr-FR" sz="6000" dirty="0" smtClean="0">
                <a:solidFill>
                  <a:srgbClr val="92D050"/>
                </a:solidFill>
                <a:latin typeface="Albertus MT Lt" pitchFamily="18" charset="0"/>
              </a:rPr>
            </a:br>
            <a:endParaRPr lang="fr-FR" sz="6000" dirty="0">
              <a:solidFill>
                <a:srgbClr val="92D050"/>
              </a:solidFill>
              <a:latin typeface="Albertus MT Lt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47664" y="3861048"/>
            <a:ext cx="6300192" cy="2062103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r"/>
            <a:r>
              <a:rPr lang="fr-FR" sz="3200" b="1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Albertus MT Lt"/>
              </a:rPr>
              <a:t>La danse, un moyen d’expression de différents sentiments et émotions par le mouvement du corps</a:t>
            </a:r>
            <a:endParaRPr lang="fr-FR" sz="32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0" dirty="0" smtClean="0"/>
              <a:t>LA DANSE A L’ECOLE</a:t>
            </a:r>
            <a:endParaRPr lang="fr-FR" sz="4000" b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5536" y="2348880"/>
            <a:ext cx="7776864" cy="3528392"/>
          </a:xfrm>
        </p:spPr>
        <p:txBody>
          <a:bodyPr>
            <a:normAutofit lnSpcReduction="10000"/>
          </a:bodyPr>
          <a:lstStyle/>
          <a:p>
            <a:r>
              <a:rPr lang="fr-FR" sz="2400" b="1" dirty="0" smtClean="0"/>
              <a:t>La Danse à l’école est multiple</a:t>
            </a:r>
          </a:p>
          <a:p>
            <a:endParaRPr lang="fr-FR" sz="2400" dirty="0" smtClean="0"/>
          </a:p>
          <a:p>
            <a:pPr>
              <a:buFont typeface="Wingdings"/>
              <a:buChar char="Ø"/>
            </a:pPr>
            <a:r>
              <a:rPr lang="fr-FR" sz="2400" dirty="0" smtClean="0"/>
              <a:t>Jeux chantés et dansés</a:t>
            </a:r>
          </a:p>
          <a:p>
            <a:pPr>
              <a:buFont typeface="Wingdings"/>
              <a:buChar char="Ø"/>
            </a:pPr>
            <a:endParaRPr lang="fr-FR" sz="2400" dirty="0" smtClean="0"/>
          </a:p>
          <a:p>
            <a:pPr>
              <a:buFont typeface="Wingdings"/>
              <a:buChar char="Ø"/>
            </a:pPr>
            <a:r>
              <a:rPr lang="fr-FR" sz="2400" dirty="0" smtClean="0"/>
              <a:t> Danses traditionnelles de type folklorique</a:t>
            </a:r>
          </a:p>
          <a:p>
            <a:pPr>
              <a:buFont typeface="Wingdings"/>
              <a:buChar char="Ø"/>
            </a:pPr>
            <a:endParaRPr lang="fr-FR" sz="2400" dirty="0" smtClean="0"/>
          </a:p>
          <a:p>
            <a:pPr>
              <a:buFont typeface="Wingdings"/>
              <a:buChar char="Ø"/>
            </a:pPr>
            <a:r>
              <a:rPr lang="fr-FR" sz="2400" dirty="0" smtClean="0"/>
              <a:t> La danse de création (danse contemporaine </a:t>
            </a:r>
            <a:r>
              <a:rPr lang="fr-FR" dirty="0" smtClean="0"/>
              <a:t>)</a:t>
            </a:r>
          </a:p>
          <a:p>
            <a:r>
              <a:rPr lang="fr-FR" dirty="0" smtClean="0"/>
              <a:t>									                                                                                     ……</a:t>
            </a:r>
          </a:p>
          <a:p>
            <a:endParaRPr lang="fr-FR" dirty="0" smtClean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484784"/>
            <a:ext cx="3593840" cy="2394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PROGRAMMES 2015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64008" indent="0">
              <a:buNone/>
            </a:pPr>
            <a:r>
              <a:rPr lang="fr-FR" b="1" dirty="0" smtClean="0"/>
              <a:t>Maternelle </a:t>
            </a:r>
          </a:p>
          <a:p>
            <a:r>
              <a:rPr lang="fr-FR" sz="3200" dirty="0" smtClean="0"/>
              <a:t>Agir, s’exprimer, comprendre à travers les activités artistiques</a:t>
            </a:r>
          </a:p>
          <a:p>
            <a:pPr lvl="1"/>
            <a:r>
              <a:rPr lang="fr-FR" dirty="0" smtClean="0"/>
              <a:t>Développer du goût pour les pratiques artistiques</a:t>
            </a:r>
          </a:p>
          <a:p>
            <a:pPr lvl="1"/>
            <a:r>
              <a:rPr lang="fr-FR" dirty="0" smtClean="0"/>
              <a:t>Découvrir différentes formes d’expression artistique</a:t>
            </a:r>
          </a:p>
          <a:p>
            <a:pPr lvl="1"/>
            <a:r>
              <a:rPr lang="fr-FR" dirty="0" smtClean="0"/>
              <a:t>Vivre et exprimer des émotions, formuler des choix</a:t>
            </a:r>
            <a:endParaRPr lang="fr-FR" b="1" dirty="0" smtClean="0"/>
          </a:p>
          <a:p>
            <a:endParaRPr lang="fr-FR" b="1" dirty="0" smtClean="0"/>
          </a:p>
          <a:p>
            <a:r>
              <a:rPr lang="fr-FR" sz="2800" dirty="0" smtClean="0"/>
              <a:t>Agir, s’exprimer, comprendre à travers l’activité physique</a:t>
            </a:r>
            <a:endParaRPr lang="fr-FR" sz="2800" b="1" dirty="0" smtClean="0"/>
          </a:p>
          <a:p>
            <a:pPr lvl="1"/>
            <a:r>
              <a:rPr lang="fr-FR" i="1" dirty="0" smtClean="0"/>
              <a:t>O3 : « Communiquer avec les autres au travers d’actions à visée expressive ou artistique »</a:t>
            </a:r>
          </a:p>
          <a:p>
            <a:pPr lvl="1">
              <a:buNone/>
            </a:pPr>
            <a:endParaRPr lang="fr-FR" i="1" dirty="0" smtClean="0"/>
          </a:p>
          <a:p>
            <a:pPr lvl="1"/>
            <a:endParaRPr lang="fr-FR" i="1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PROGRAMMES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112568"/>
          </a:xfrm>
        </p:spPr>
        <p:txBody>
          <a:bodyPr>
            <a:normAutofit/>
          </a:bodyPr>
          <a:lstStyle/>
          <a:p>
            <a:endParaRPr lang="fr-FR" b="1" dirty="0" smtClean="0"/>
          </a:p>
          <a:p>
            <a:pPr marL="64008" indent="0">
              <a:buNone/>
            </a:pPr>
            <a:r>
              <a:rPr lang="fr-FR" b="1" dirty="0" smtClean="0"/>
              <a:t>Elémentaire : 4 champs d’apprentissage</a:t>
            </a:r>
          </a:p>
          <a:p>
            <a:pPr lvl="2"/>
            <a:endParaRPr lang="fr-FR" sz="2000" dirty="0" smtClean="0"/>
          </a:p>
          <a:p>
            <a:pPr lvl="1">
              <a:buNone/>
            </a:pPr>
            <a:r>
              <a:rPr lang="fr-FR" dirty="0" smtClean="0"/>
              <a:t>Danse appartient </a:t>
            </a:r>
            <a:endParaRPr lang="fr-FR" sz="2000" dirty="0" smtClean="0"/>
          </a:p>
          <a:p>
            <a:pPr lvl="1">
              <a:buNone/>
            </a:pPr>
            <a:r>
              <a:rPr lang="fr-FR" sz="2800" dirty="0" smtClean="0"/>
              <a:t> CA : « s’exprimer devant les autres par une prestation artistique et /ou acrobatique</a:t>
            </a:r>
          </a:p>
          <a:p>
            <a:pPr lvl="1">
              <a:buNone/>
            </a:pPr>
            <a:endParaRPr lang="fr-FR" sz="2800" dirty="0"/>
          </a:p>
          <a:p>
            <a:pPr>
              <a:buNone/>
            </a:pPr>
            <a:r>
              <a:rPr lang="fr-FR" sz="2000" dirty="0">
                <a:solidFill>
                  <a:srgbClr val="002060"/>
                </a:solidFill>
                <a:hlinkClick r:id="rId2"/>
              </a:rPr>
              <a:t>https://eduscol.education.fr/169/education-physique-et-sportive-concevoir-et-mettre-en-oeuvre-un-enseignement-au-cycle-2</a:t>
            </a:r>
            <a:endParaRPr lang="fr-FR" sz="20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sz="4900" dirty="0" smtClean="0"/>
              <a:t>ENJEUX </a:t>
            </a:r>
            <a:br>
              <a:rPr lang="fr-FR" sz="4900" dirty="0" smtClean="0"/>
            </a:br>
            <a:endParaRPr lang="fr-FR" sz="4900" dirty="0"/>
          </a:p>
        </p:txBody>
      </p:sp>
      <p:sp>
        <p:nvSpPr>
          <p:cNvPr id="3" name="Espace réservé du texte 2"/>
          <p:cNvSpPr>
            <a:spLocks noGrp="1"/>
          </p:cNvSpPr>
          <p:nvPr>
            <p:ph idx="1"/>
          </p:nvPr>
        </p:nvSpPr>
        <p:spPr>
          <a:xfrm>
            <a:off x="251520" y="1882808"/>
            <a:ext cx="864096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b="1" dirty="0" smtClean="0"/>
              <a:t> </a:t>
            </a:r>
            <a:r>
              <a:rPr lang="fr-FR" sz="2800" b="1" dirty="0" smtClean="0"/>
              <a:t>Acquérir des démarches pédagogiques, des notions dans les domaines de la danse pour :</a:t>
            </a:r>
          </a:p>
          <a:p>
            <a:pPr>
              <a:buNone/>
            </a:pPr>
            <a:r>
              <a:rPr lang="fr-FR" sz="2800" b="1" dirty="0" smtClean="0"/>
              <a:t> </a:t>
            </a:r>
          </a:p>
          <a:p>
            <a:r>
              <a:rPr lang="fr-FR" dirty="0" smtClean="0"/>
              <a:t> mettre en œuvre les activités corporelles et de création</a:t>
            </a:r>
          </a:p>
          <a:p>
            <a:r>
              <a:rPr lang="fr-FR" dirty="0" smtClean="0"/>
              <a:t> accéder à la culture de la sensibilité </a:t>
            </a:r>
          </a:p>
          <a:p>
            <a:r>
              <a:rPr lang="fr-FR" dirty="0" smtClean="0"/>
              <a:t> participer à une restitution </a:t>
            </a:r>
          </a:p>
          <a:p>
            <a:endParaRPr lang="fr-FR" dirty="0" smtClean="0"/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611560" y="1268760"/>
            <a:ext cx="7704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fr-FR" sz="24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s’organise </a:t>
            </a:r>
            <a:r>
              <a:rPr lang="fr-FR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autour de 3 pôles</a:t>
            </a:r>
          </a:p>
        </p:txBody>
      </p:sp>
      <p:sp>
        <p:nvSpPr>
          <p:cNvPr id="37908" name="Text Box 20"/>
          <p:cNvSpPr txBox="1">
            <a:spLocks noChangeArrowheads="1"/>
          </p:cNvSpPr>
          <p:nvPr/>
        </p:nvSpPr>
        <p:spPr bwMode="auto">
          <a:xfrm>
            <a:off x="971600" y="2132856"/>
            <a:ext cx="3456384" cy="152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fr-FR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Tahoma" pitchFamily="34" charset="0"/>
              </a:rPr>
              <a:t>Dimension CORPORELLE</a:t>
            </a:r>
          </a:p>
          <a:p>
            <a:pPr algn="l" eaLnBrk="1" hangingPunct="1">
              <a:spcBef>
                <a:spcPct val="50000"/>
              </a:spcBef>
            </a:pPr>
            <a:r>
              <a:rPr lang="fr-FR" dirty="0">
                <a:latin typeface="Tahoma" pitchFamily="34" charset="0"/>
                <a:sym typeface="Wingdings" pitchFamily="2" charset="2"/>
              </a:rPr>
              <a:t> </a:t>
            </a:r>
            <a:r>
              <a:rPr lang="fr-FR" b="1" dirty="0">
                <a:latin typeface="Tahoma" pitchFamily="34" charset="0"/>
                <a:sym typeface="Wingdings" pitchFamily="2" charset="2"/>
              </a:rPr>
              <a:t>Le corps comme moyen d’expression</a:t>
            </a:r>
          </a:p>
        </p:txBody>
      </p:sp>
      <p:sp>
        <p:nvSpPr>
          <p:cNvPr id="37910" name="Text Box 22"/>
          <p:cNvSpPr txBox="1">
            <a:spLocks noChangeArrowheads="1"/>
          </p:cNvSpPr>
          <p:nvPr/>
        </p:nvSpPr>
        <p:spPr bwMode="auto">
          <a:xfrm>
            <a:off x="2195736" y="4077072"/>
            <a:ext cx="3455516" cy="2077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fr-FR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ahoma" pitchFamily="34" charset="0"/>
              </a:rPr>
              <a:t>Dimension SYMBOLIQUE</a:t>
            </a:r>
            <a:endParaRPr lang="fr-FR" sz="2400" dirty="0">
              <a:solidFill>
                <a:schemeClr val="accent2">
                  <a:lumMod val="60000"/>
                  <a:lumOff val="40000"/>
                </a:schemeClr>
              </a:solidFill>
              <a:latin typeface="Tahoma" pitchFamily="34" charset="0"/>
            </a:endParaRPr>
          </a:p>
          <a:p>
            <a:pPr algn="l" eaLnBrk="1" hangingPunct="1">
              <a:spcBef>
                <a:spcPct val="50000"/>
              </a:spcBef>
            </a:pPr>
            <a:r>
              <a:rPr lang="fr-FR" sz="2400" b="1" dirty="0">
                <a:latin typeface="Tahoma" pitchFamily="34" charset="0"/>
                <a:sym typeface="Wingdings" pitchFamily="2" charset="2"/>
              </a:rPr>
              <a:t> </a:t>
            </a:r>
            <a:r>
              <a:rPr lang="fr-FR" b="1" dirty="0">
                <a:latin typeface="Tahoma" pitchFamily="34" charset="0"/>
                <a:sym typeface="Wingdings" pitchFamily="2" charset="2"/>
              </a:rPr>
              <a:t>Mise en jeu de l’imaginaire</a:t>
            </a:r>
          </a:p>
          <a:p>
            <a:pPr algn="l" eaLnBrk="1" hangingPunct="1">
              <a:spcBef>
                <a:spcPct val="50000"/>
              </a:spcBef>
            </a:pPr>
            <a:r>
              <a:rPr lang="fr-FR" dirty="0" smtClean="0">
                <a:latin typeface="Tahoma" pitchFamily="34" charset="0"/>
                <a:sym typeface="Wingdings" pitchFamily="2" charset="2"/>
              </a:rPr>
              <a:t>	interpréter </a:t>
            </a:r>
            <a:r>
              <a:rPr lang="fr-FR" dirty="0">
                <a:latin typeface="Tahoma" pitchFamily="34" charset="0"/>
                <a:sym typeface="Wingdings" pitchFamily="2" charset="2"/>
              </a:rPr>
              <a:t>le </a:t>
            </a:r>
            <a:r>
              <a:rPr lang="fr-FR" dirty="0" smtClean="0">
                <a:latin typeface="Tahoma" pitchFamily="34" charset="0"/>
                <a:sym typeface="Wingdings" pitchFamily="2" charset="2"/>
              </a:rPr>
              <a:t>réel</a:t>
            </a:r>
            <a:endParaRPr lang="fr-FR" dirty="0">
              <a:latin typeface="Tahoma" pitchFamily="34" charset="0"/>
              <a:sym typeface="Wingdings" pitchFamily="2" charset="2"/>
            </a:endParaRPr>
          </a:p>
        </p:txBody>
      </p:sp>
      <p:sp>
        <p:nvSpPr>
          <p:cNvPr id="37911" name="Text Box 23"/>
          <p:cNvSpPr txBox="1">
            <a:spLocks noChangeArrowheads="1"/>
          </p:cNvSpPr>
          <p:nvPr/>
        </p:nvSpPr>
        <p:spPr bwMode="auto">
          <a:xfrm>
            <a:off x="5796136" y="1988840"/>
            <a:ext cx="2519362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fr-FR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ahoma" pitchFamily="34" charset="0"/>
              </a:rPr>
              <a:t>Dimension</a:t>
            </a:r>
            <a:br>
              <a:rPr lang="fr-FR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ahoma" pitchFamily="34" charset="0"/>
              </a:rPr>
            </a:br>
            <a:r>
              <a:rPr lang="fr-FR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ahoma" pitchFamily="34" charset="0"/>
              </a:rPr>
              <a:t>SOCIALE</a:t>
            </a:r>
            <a:endParaRPr lang="fr-FR" sz="2400" dirty="0">
              <a:solidFill>
                <a:schemeClr val="accent2">
                  <a:lumMod val="60000"/>
                  <a:lumOff val="40000"/>
                </a:schemeClr>
              </a:solidFill>
              <a:latin typeface="Tahoma" pitchFamily="34" charset="0"/>
            </a:endParaRPr>
          </a:p>
          <a:p>
            <a:pPr algn="l" eaLnBrk="1" hangingPunct="1">
              <a:spcBef>
                <a:spcPct val="50000"/>
              </a:spcBef>
            </a:pPr>
            <a:r>
              <a:rPr lang="fr-FR" b="1" dirty="0">
                <a:latin typeface="Tahoma" pitchFamily="34" charset="0"/>
                <a:sym typeface="Wingdings" pitchFamily="2" charset="2"/>
              </a:rPr>
              <a:t> </a:t>
            </a:r>
            <a:r>
              <a:rPr lang="fr-FR" b="1" dirty="0">
                <a:latin typeface="Tahoma" pitchFamily="34" charset="0"/>
              </a:rPr>
              <a:t>Communication </a:t>
            </a:r>
          </a:p>
          <a:p>
            <a:pPr algn="l" eaLnBrk="1" hangingPunct="1">
              <a:spcBef>
                <a:spcPct val="50000"/>
              </a:spcBef>
            </a:pPr>
            <a:r>
              <a:rPr lang="fr-FR" dirty="0" smtClean="0">
                <a:latin typeface="Tahoma" pitchFamily="34" charset="0"/>
              </a:rPr>
              <a:t>- </a:t>
            </a:r>
            <a:r>
              <a:rPr lang="fr-FR" sz="1600" dirty="0" smtClean="0">
                <a:latin typeface="Tahoma" pitchFamily="34" charset="0"/>
              </a:rPr>
              <a:t>Entre </a:t>
            </a:r>
            <a:r>
              <a:rPr lang="fr-FR" sz="1600" dirty="0">
                <a:latin typeface="Tahoma" pitchFamily="34" charset="0"/>
              </a:rPr>
              <a:t>danseurs</a:t>
            </a:r>
          </a:p>
          <a:p>
            <a:pPr algn="l" eaLnBrk="1" hangingPunct="1">
              <a:spcBef>
                <a:spcPct val="50000"/>
              </a:spcBef>
            </a:pPr>
            <a:r>
              <a:rPr lang="fr-FR" sz="1600" dirty="0" smtClean="0">
                <a:latin typeface="Tahoma" pitchFamily="34" charset="0"/>
              </a:rPr>
              <a:t>- Danseurs </a:t>
            </a:r>
            <a:r>
              <a:rPr lang="fr-FR" sz="1600" dirty="0">
                <a:latin typeface="Tahoma" pitchFamily="34" charset="0"/>
              </a:rPr>
              <a:t>/spectateurs</a:t>
            </a:r>
          </a:p>
          <a:p>
            <a:pPr algn="l" eaLnBrk="1" hangingPunct="1">
              <a:spcBef>
                <a:spcPct val="50000"/>
              </a:spcBef>
            </a:pPr>
            <a:r>
              <a:rPr lang="fr-FR" sz="1600" dirty="0" smtClean="0">
                <a:latin typeface="Tahoma" pitchFamily="34" charset="0"/>
              </a:rPr>
              <a:t>- Différents </a:t>
            </a:r>
            <a:r>
              <a:rPr lang="fr-FR" sz="1600" dirty="0">
                <a:latin typeface="Tahoma" pitchFamily="34" charset="0"/>
              </a:rPr>
              <a:t>rôles </a:t>
            </a:r>
            <a:r>
              <a:rPr lang="fr-FR" sz="1600" dirty="0" smtClean="0">
                <a:latin typeface="Tahoma" pitchFamily="34" charset="0"/>
              </a:rPr>
              <a:t/>
            </a:r>
            <a:br>
              <a:rPr lang="fr-FR" sz="1600" dirty="0" smtClean="0">
                <a:latin typeface="Tahoma" pitchFamily="34" charset="0"/>
              </a:rPr>
            </a:br>
            <a:r>
              <a:rPr lang="fr-FR" sz="1600" dirty="0" smtClean="0">
                <a:latin typeface="Tahoma" pitchFamily="34" charset="0"/>
              </a:rPr>
              <a:t>danseur – chorégraphe -  spectateur</a:t>
            </a:r>
            <a:endParaRPr lang="fr-FR" sz="1600" dirty="0">
              <a:latin typeface="Tahoma" pitchFamily="34" charset="0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457200" y="267494"/>
            <a:ext cx="8229600" cy="929258"/>
          </a:xfrm>
          <a:prstGeom prst="rect">
            <a:avLst/>
          </a:prstGeom>
        </p:spPr>
        <p:txBody>
          <a:bodyPr/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LA DANSE</a:t>
            </a:r>
            <a:endParaRPr kumimoji="0" lang="fr-FR" sz="42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7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9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9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8" grpId="0"/>
      <p:bldP spid="37910" grpId="0"/>
      <p:bldP spid="379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LES COMPOSANTES DE LA DANSE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Temps</a:t>
            </a:r>
          </a:p>
          <a:p>
            <a:r>
              <a:rPr lang="fr-FR" dirty="0" smtClean="0"/>
              <a:t>Espace</a:t>
            </a:r>
          </a:p>
          <a:p>
            <a:r>
              <a:rPr lang="fr-FR" dirty="0" smtClean="0"/>
              <a:t>Energie                               INTENTION                         </a:t>
            </a:r>
          </a:p>
          <a:p>
            <a:r>
              <a:rPr lang="fr-FR" dirty="0" smtClean="0"/>
              <a:t>Corps</a:t>
            </a:r>
          </a:p>
          <a:p>
            <a:r>
              <a:rPr lang="fr-FR" dirty="0" smtClean="0"/>
              <a:t>Relation</a:t>
            </a:r>
            <a:endParaRPr lang="fr-FR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4572000" y="2564904"/>
            <a:ext cx="0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472" y="4431058"/>
            <a:ext cx="3275856" cy="17402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785</TotalTime>
  <Words>655</Words>
  <Application>Microsoft Office PowerPoint</Application>
  <PresentationFormat>Affichage à l'écran (4:3)</PresentationFormat>
  <Paragraphs>141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9" baseType="lpstr">
      <vt:lpstr>Albertus MT Lt</vt:lpstr>
      <vt:lpstr>Alef</vt:lpstr>
      <vt:lpstr>Arial</vt:lpstr>
      <vt:lpstr>Bahnschrift</vt:lpstr>
      <vt:lpstr>Century Gothic</vt:lpstr>
      <vt:lpstr>Noto Sans Cond</vt:lpstr>
      <vt:lpstr>Tahoma</vt:lpstr>
      <vt:lpstr>Verdana</vt:lpstr>
      <vt:lpstr>Wingdings</vt:lpstr>
      <vt:lpstr>Wingdings 2</vt:lpstr>
      <vt:lpstr>Verve</vt:lpstr>
      <vt:lpstr>Présentation PowerPoint</vt:lpstr>
      <vt:lpstr>La Danse</vt:lpstr>
      <vt:lpstr> « La danse est l’art de l’expression avec le corps »                 Denis Plassard  </vt:lpstr>
      <vt:lpstr>LA DANSE A L’ECOLE</vt:lpstr>
      <vt:lpstr>LES PROGRAMMES 2015</vt:lpstr>
      <vt:lpstr>LES PROGRAMMES</vt:lpstr>
      <vt:lpstr> ENJEUX  </vt:lpstr>
      <vt:lpstr>Présentation PowerPoint</vt:lpstr>
      <vt:lpstr>LES COMPOSANTES DE LA DANSE</vt:lpstr>
      <vt:lpstr> LA DEMARCHE DE CREATION EN DANSE</vt:lpstr>
      <vt:lpstr>LES TROIS ROLES</vt:lpstr>
      <vt:lpstr>LES DEMARCHES</vt:lpstr>
      <vt:lpstr>LES INDUCTEURS</vt:lpstr>
      <vt:lpstr>LES PROCEDES CHOREGRAPHIQUES</vt:lpstr>
      <vt:lpstr>L’ECOLE DU SPECTATEUR</vt:lpstr>
      <vt:lpstr>ETRE SPECTATEUR</vt:lpstr>
      <vt:lpstr> La danse dans le cadre de l’éducation artistique et culturelle et du PEAC</vt:lpstr>
      <vt:lpstr> PRATIQUER  pour faire l’expérience sensible de l’exploration et de la structuration du mouvement, dans le temps et dans l’espace   &gt;&gt; développer la créativité, la sensibilité et les capacités d’ expression</vt:lpstr>
    </vt:vector>
  </TitlesOfParts>
  <Company>Académie de Dijon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DANSE DE CREATION</dc:title>
  <dc:creator>Rectorat de Dijon</dc:creator>
  <cp:lastModifiedBy>SBenoit</cp:lastModifiedBy>
  <cp:revision>83</cp:revision>
  <dcterms:created xsi:type="dcterms:W3CDTF">2016-11-22T08:51:45Z</dcterms:created>
  <dcterms:modified xsi:type="dcterms:W3CDTF">2023-03-29T16:13:34Z</dcterms:modified>
</cp:coreProperties>
</file>