
<file path=[Content_Types].xml><?xml version="1.0" encoding="utf-8"?>
<Types xmlns="http://schemas.openxmlformats.org/package/2006/content-types">
  <Default Extension="bmp" ContentType="image/bmp"/>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92" r:id="rId1"/>
  </p:sldMasterIdLst>
  <p:notesMasterIdLst>
    <p:notesMasterId r:id="rId26"/>
  </p:notesMasterIdLst>
  <p:sldIdLst>
    <p:sldId id="256" r:id="rId2"/>
    <p:sldId id="257" r:id="rId3"/>
    <p:sldId id="263" r:id="rId4"/>
    <p:sldId id="259" r:id="rId5"/>
    <p:sldId id="264" r:id="rId6"/>
    <p:sldId id="260" r:id="rId7"/>
    <p:sldId id="268" r:id="rId8"/>
    <p:sldId id="265" r:id="rId9"/>
    <p:sldId id="258" r:id="rId10"/>
    <p:sldId id="261" r:id="rId11"/>
    <p:sldId id="267" r:id="rId12"/>
    <p:sldId id="262" r:id="rId13"/>
    <p:sldId id="269" r:id="rId14"/>
    <p:sldId id="270" r:id="rId15"/>
    <p:sldId id="271" r:id="rId16"/>
    <p:sldId id="281" r:id="rId17"/>
    <p:sldId id="273" r:id="rId18"/>
    <p:sldId id="274" r:id="rId19"/>
    <p:sldId id="275" r:id="rId20"/>
    <p:sldId id="276" r:id="rId21"/>
    <p:sldId id="277" r:id="rId22"/>
    <p:sldId id="278" r:id="rId23"/>
    <p:sldId id="279" r:id="rId24"/>
    <p:sldId id="280"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7E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8" d="100"/>
          <a:sy n="68" d="100"/>
        </p:scale>
        <p:origin x="81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7051B4-5BB2-4DB1-AC7A-4E520A703C6B}" type="datetimeFigureOut">
              <a:rPr lang="fr-FR" smtClean="0"/>
              <a:t>21/01/2024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58519B-F1BB-4211-B03D-73BBA847ACA8}" type="slidenum">
              <a:rPr lang="fr-FR" smtClean="0"/>
              <a:t>‹N°›</a:t>
            </a:fld>
            <a:endParaRPr lang="fr-FR"/>
          </a:p>
        </p:txBody>
      </p:sp>
    </p:spTree>
    <p:extLst>
      <p:ext uri="{BB962C8B-B14F-4D97-AF65-F5344CB8AC3E}">
        <p14:creationId xmlns:p14="http://schemas.microsoft.com/office/powerpoint/2010/main" val="34848266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Enregistrement</a:t>
            </a:r>
            <a:r>
              <a:rPr lang="fr-FR" baseline="0" dirty="0" smtClean="0"/>
              <a:t> audio Isabelle à insérer</a:t>
            </a:r>
            <a:endParaRPr lang="fr-FR" dirty="0"/>
          </a:p>
        </p:txBody>
      </p:sp>
      <p:sp>
        <p:nvSpPr>
          <p:cNvPr id="4" name="Espace réservé du numéro de diapositive 3"/>
          <p:cNvSpPr>
            <a:spLocks noGrp="1"/>
          </p:cNvSpPr>
          <p:nvPr>
            <p:ph type="sldNum" sz="quarter" idx="10"/>
          </p:nvPr>
        </p:nvSpPr>
        <p:spPr/>
        <p:txBody>
          <a:bodyPr/>
          <a:lstStyle/>
          <a:p>
            <a:fld id="{37643722-68D4-4F54-9660-5963F8D43246}" type="slidenum">
              <a:rPr lang="fr-FR" smtClean="0"/>
              <a:pPr/>
              <a:t>3</a:t>
            </a:fld>
            <a:endParaRPr lang="fr-FR"/>
          </a:p>
        </p:txBody>
      </p:sp>
    </p:spTree>
    <p:extLst>
      <p:ext uri="{BB962C8B-B14F-4D97-AF65-F5344CB8AC3E}">
        <p14:creationId xmlns:p14="http://schemas.microsoft.com/office/powerpoint/2010/main" val="26207756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16" name="Rectangle 15"/>
          <p:cNvSpPr/>
          <p:nvPr/>
        </p:nvSpPr>
        <p:spPr>
          <a:xfrm>
            <a:off x="1" y="0"/>
            <a:ext cx="12192000" cy="6858000"/>
          </a:xfrm>
          <a:prstGeom prst="rect">
            <a:avLst/>
          </a:prstGeom>
          <a:blipFill dpi="0" rotWithShape="1">
            <a:blip r:embed="rId2">
              <a:alphaModFix amt="45000"/>
              <a:duotone>
                <a:schemeClr val="accent2">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sp>
      <p:sp>
        <p:nvSpPr>
          <p:cNvPr id="11" name="Rectangle 10"/>
          <p:cNvSpPr/>
          <p:nvPr/>
        </p:nvSpPr>
        <p:spPr>
          <a:xfrm>
            <a:off x="1447801" y="1411615"/>
            <a:ext cx="9296400" cy="4034770"/>
          </a:xfrm>
          <a:prstGeom prst="rect">
            <a:avLst/>
          </a:prstGeom>
          <a:solidFill>
            <a:schemeClr val="bg2"/>
          </a:solidFill>
          <a:ln w="9525" cap="sq" cmpd="sng" algn="ctr">
            <a:no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solidFill>
                <a:effectLst>
                  <a:outerShdw blurRad="38100" dist="12700" dir="2700000" algn="tl" rotWithShape="0">
                    <a:prstClr val="black">
                      <a:alpha val="40000"/>
                    </a:prstClr>
                  </a:outerShdw>
                </a:effectLst>
                <a:latin typeface="+mj-lt"/>
                <a:ea typeface="+mn-ea"/>
                <a:cs typeface="+mn-cs"/>
              </a:defRPr>
            </a:lvl1pPr>
          </a:lstStyle>
          <a:p>
            <a:r>
              <a:rPr lang="fr-FR" smtClean="0"/>
              <a:t>Modifiez le style du titre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2"/>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Modifier le style des sous-titres du masque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rgbClr val="FFFFFF"/>
                </a:solidFill>
                <a:latin typeface="+mn-lt"/>
              </a:defRPr>
            </a:lvl1pPr>
          </a:lstStyle>
          <a:p>
            <a:fld id="{03FCE02C-6EC6-4E09-BC2C-9FDED4DE236E}" type="datetimeFigureOut">
              <a:rPr lang="en-US" smtClean="0"/>
              <a:t>1/21/2024</a:t>
            </a:fld>
            <a:endParaRPr lang="en-US" dirty="0"/>
          </a:p>
        </p:txBody>
      </p:sp>
      <p:sp>
        <p:nvSpPr>
          <p:cNvPr id="21" name="Footer Placeholder 20"/>
          <p:cNvSpPr>
            <a:spLocks noGrp="1"/>
          </p:cNvSpPr>
          <p:nvPr>
            <p:ph type="ftr" sz="quarter" idx="11"/>
          </p:nvPr>
        </p:nvSpPr>
        <p:spPr>
          <a:xfrm>
            <a:off x="1453896" y="5212080"/>
            <a:ext cx="5905500" cy="228600"/>
          </a:xfrm>
        </p:spPr>
        <p:txBody>
          <a:bodyPr/>
          <a:lstStyle>
            <a:lvl1pPr algn="l">
              <a:defRPr>
                <a:solidFill>
                  <a:schemeClr val="tx2"/>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2"/>
                </a:solidFill>
              </a:defRPr>
            </a:lvl1p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2962436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lvl1pPr>
              <a:defRPr>
                <a:solidFill>
                  <a:schemeClr val="tx2"/>
                </a:solidFill>
              </a:defRPr>
            </a:lvl1pPr>
          </a:lstStyle>
          <a:p>
            <a:fld id="{FB075A7A-4A9A-410F-B848-AB998ACC9419}" type="datetimeFigureOut">
              <a:rPr lang="en-US" smtClean="0"/>
              <a:pPr/>
              <a:t>1/21/2024</a:t>
            </a:fld>
            <a:endParaRPr lang="en-US" dirty="0"/>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591587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fr-FR" smtClean="0"/>
              <a:t>Modifiez le style du titre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lvl1pPr>
              <a:defRPr>
                <a:solidFill>
                  <a:schemeClr val="tx2"/>
                </a:solidFill>
              </a:defRPr>
            </a:lvl1pPr>
          </a:lstStyle>
          <a:p>
            <a:fld id="{AA5F3E88-2D66-4D17-B0FA-EA13CB20B2FF}" type="datetimeFigureOut">
              <a:rPr lang="en-US" smtClean="0"/>
              <a:pPr/>
              <a:t>1/21/2024</a:t>
            </a:fld>
            <a:endParaRPr lang="en-US" dirty="0"/>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2637295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lvl1pPr>
              <a:defRPr sz="1800"/>
            </a:lvl1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lvl1pPr>
              <a:defRPr>
                <a:solidFill>
                  <a:schemeClr val="tx2"/>
                </a:solidFill>
              </a:defRPr>
            </a:lvl1pPr>
          </a:lstStyle>
          <a:p>
            <a:fld id="{4D8F36E1-9596-4E98-8786-4A17C5D29C65}" type="datetimeFigureOut">
              <a:rPr lang="en-US" smtClean="0"/>
              <a:pPr/>
              <a:t>1/21/2024</a:t>
            </a:fld>
            <a:endParaRPr lang="en-US" dirty="0"/>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21945087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19" name="Rectangle 18"/>
          <p:cNvSpPr/>
          <p:nvPr/>
        </p:nvSpPr>
        <p:spPr>
          <a:xfrm>
            <a:off x="0" y="0"/>
            <a:ext cx="12192000" cy="6858000"/>
          </a:xfrm>
          <a:prstGeom prst="rect">
            <a:avLst/>
          </a:prstGeom>
          <a:blipFill dpi="0" rotWithShape="1">
            <a:blip r:embed="rId2">
              <a:alphaModFix amt="40000"/>
              <a:duotone>
                <a:schemeClr val="accent3">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sp>
      <p:sp>
        <p:nvSpPr>
          <p:cNvPr id="24" name="Rectangle 23"/>
          <p:cNvSpPr/>
          <p:nvPr/>
        </p:nvSpPr>
        <p:spPr>
          <a:xfrm>
            <a:off x="1447801" y="1411615"/>
            <a:ext cx="9296400" cy="4034770"/>
          </a:xfrm>
          <a:prstGeom prst="rect">
            <a:avLst/>
          </a:prstGeom>
          <a:solidFill>
            <a:schemeClr val="bg2"/>
          </a:solidFill>
          <a:ln w="9525" cap="sq" cmpd="sng" algn="ctr">
            <a:noFill/>
            <a:prstDash val="solid"/>
            <a:miter lim="800000"/>
          </a:ln>
          <a:effectLst/>
        </p:spPr>
      </p:sp>
      <p:sp>
        <p:nvSpPr>
          <p:cNvPr id="30" name="Rectangle 29"/>
          <p:cNvSpPr/>
          <p:nvPr/>
        </p:nvSpPr>
        <p:spPr>
          <a:xfrm>
            <a:off x="5135880" y="1267730"/>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b="0" kern="1200" cap="all" spc="-100" baseline="0" dirty="0">
                <a:solidFill>
                  <a:schemeClr val="tx1"/>
                </a:solidFill>
                <a:effectLst>
                  <a:outerShdw blurRad="38100" dist="12700" dir="2700000" algn="tl" rotWithShape="0">
                    <a:prstClr val="black">
                      <a:alpha val="40000"/>
                    </a:prstClr>
                  </a:outerShdw>
                </a:effectLst>
                <a:latin typeface="+mj-lt"/>
                <a:ea typeface="+mn-ea"/>
                <a:cs typeface="+mn-cs"/>
              </a:defRPr>
            </a:lvl1pPr>
          </a:lstStyle>
          <a:p>
            <a:r>
              <a:rPr lang="fr-FR" smtClean="0"/>
              <a:t>Modifiez le style du titre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tabLst>
                <a:tab pos="2633663" algn="l"/>
              </a:tabLst>
              <a:defRPr sz="1600">
                <a:solidFill>
                  <a:schemeClr val="tx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Modifier les styles du texte du masque</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rgbClr val="FFFFFF"/>
                </a:solidFill>
                <a:latin typeface="+mn-lt"/>
                <a:ea typeface="+mn-ea"/>
                <a:cs typeface="+mn-cs"/>
              </a:defRPr>
            </a:lvl1pPr>
          </a:lstStyle>
          <a:p>
            <a:fld id="{EE4D1A55-63BC-4BA2-9538-7DDEADA10621}" type="datetimeFigureOut">
              <a:rPr lang="en-US" smtClean="0"/>
              <a:t>1/21/2024</a:t>
            </a:fld>
            <a:endParaRPr lang="en-US" dirty="0"/>
          </a:p>
        </p:txBody>
      </p:sp>
      <p:sp>
        <p:nvSpPr>
          <p:cNvPr id="5" name="Footer Placeholder 4"/>
          <p:cNvSpPr>
            <a:spLocks noGrp="1"/>
          </p:cNvSpPr>
          <p:nvPr>
            <p:ph type="ftr" sz="quarter" idx="11"/>
          </p:nvPr>
        </p:nvSpPr>
        <p:spPr>
          <a:xfrm>
            <a:off x="1453896" y="5212080"/>
            <a:ext cx="5907024" cy="228600"/>
          </a:xfrm>
        </p:spPr>
        <p:txBody>
          <a:bodyPr/>
          <a:lstStyle>
            <a:lvl1pPr algn="l">
              <a:defRPr>
                <a:solidFill>
                  <a:schemeClr val="tx2"/>
                </a:solidFill>
              </a:defRPr>
            </a:lvl1pPr>
          </a:lstStyle>
          <a:p>
            <a:endParaRPr lang="en-US" dirty="0"/>
          </a:p>
        </p:txBody>
      </p:sp>
      <p:sp>
        <p:nvSpPr>
          <p:cNvPr id="6" name="Slide Number Placeholder 5"/>
          <p:cNvSpPr>
            <a:spLocks noGrp="1"/>
          </p:cNvSpPr>
          <p:nvPr>
            <p:ph type="sldNum" sz="quarter" idx="12"/>
          </p:nvPr>
        </p:nvSpPr>
        <p:spPr>
          <a:xfrm>
            <a:off x="8604504" y="5212080"/>
            <a:ext cx="2112264" cy="228600"/>
          </a:xfrm>
        </p:spPr>
        <p:txBody>
          <a:bodyPr/>
          <a:lstStyle>
            <a:lvl1pPr>
              <a:defRPr>
                <a:solidFill>
                  <a:schemeClr val="tx2"/>
                </a:solidFill>
              </a:defRPr>
            </a:lvl1p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14919469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lvl1pPr>
              <a:defRPr>
                <a:solidFill>
                  <a:schemeClr val="tx2"/>
                </a:solidFill>
              </a:defRPr>
            </a:lvl1pPr>
          </a:lstStyle>
          <a:p>
            <a:fld id="{66D01ABB-8821-4BF5-97A9-E1A66ACAEAA9}" type="datetimeFigureOut">
              <a:rPr lang="en-US" smtClean="0"/>
              <a:pPr/>
              <a:t>1/21/2024</a:t>
            </a:fld>
            <a:endParaRPr lang="en-US" dirty="0"/>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37479362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lvl1pPr>
              <a:defRPr>
                <a:solidFill>
                  <a:schemeClr val="tx2"/>
                </a:solidFill>
              </a:defRPr>
            </a:lvl1pPr>
          </a:lstStyle>
          <a:p>
            <a:fld id="{20C37B1C-D4A1-4A4F-A470-80868146AFC5}" type="datetimeFigureOut">
              <a:rPr lang="en-US" smtClean="0"/>
              <a:pPr/>
              <a:t>1/21/2024</a:t>
            </a:fld>
            <a:endParaRPr lang="en-US" dirty="0"/>
          </a:p>
        </p:txBody>
      </p:sp>
      <p:sp>
        <p:nvSpPr>
          <p:cNvPr id="8" name="Footer Placeholder 7"/>
          <p:cNvSpPr>
            <a:spLocks noGrp="1"/>
          </p:cNvSpPr>
          <p:nvPr>
            <p:ph type="ftr" sz="quarter" idx="11"/>
          </p:nvPr>
        </p:nvSpPr>
        <p:spPr/>
        <p:txBody>
          <a:bodyPr/>
          <a:lstStyle>
            <a:lvl1pPr>
              <a:defRPr>
                <a:solidFill>
                  <a:schemeClr val="tx2"/>
                </a:solidFill>
              </a:defRPr>
            </a:lvl1pPr>
          </a:lstStyle>
          <a:p>
            <a:endParaRPr lang="en-US" dirty="0"/>
          </a:p>
        </p:txBody>
      </p:sp>
      <p:sp>
        <p:nvSpPr>
          <p:cNvPr id="9" name="Slide Number Placeholder 8"/>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18191158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lvl1pPr>
              <a:defRPr>
                <a:solidFill>
                  <a:schemeClr val="tx2"/>
                </a:solidFill>
              </a:defRPr>
            </a:lvl1pPr>
          </a:lstStyle>
          <a:p>
            <a:fld id="{6D31D1B9-F39E-471E-80A9-595CAA5664AD}" type="datetimeFigureOut">
              <a:rPr lang="en-US" smtClean="0"/>
              <a:pPr/>
              <a:t>1/21/2024</a:t>
            </a:fld>
            <a:endParaRPr lang="en-US" dirty="0"/>
          </a:p>
        </p:txBody>
      </p:sp>
      <p:sp>
        <p:nvSpPr>
          <p:cNvPr id="4" name="Footer Placeholder 3"/>
          <p:cNvSpPr>
            <a:spLocks noGrp="1"/>
          </p:cNvSpPr>
          <p:nvPr>
            <p:ph type="ftr" sz="quarter" idx="11"/>
          </p:nvPr>
        </p:nvSpPr>
        <p:spPr/>
        <p:txBody>
          <a:bodyPr/>
          <a:lstStyle>
            <a:lvl1pPr>
              <a:defRPr>
                <a:solidFill>
                  <a:schemeClr val="tx2"/>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39079647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lstStyle>
          <a:p>
            <a:fld id="{33FCEABC-E2B9-4606-A74F-CB06AF596887}" type="datetimeFigureOut">
              <a:rPr lang="en-US" smtClean="0"/>
              <a:pPr/>
              <a:t>1/21/2024</a:t>
            </a:fld>
            <a:endParaRPr lang="en-US" dirty="0"/>
          </a:p>
        </p:txBody>
      </p:sp>
      <p:sp>
        <p:nvSpPr>
          <p:cNvPr id="3" name="Footer Placeholder 2"/>
          <p:cNvSpPr>
            <a:spLocks noGrp="1"/>
          </p:cNvSpPr>
          <p:nvPr>
            <p:ph type="ftr" sz="quarter" idx="11"/>
          </p:nvPr>
        </p:nvSpPr>
        <p:spPr/>
        <p:txBody>
          <a:bodyPr/>
          <a:lstStyle>
            <a:lvl1pPr>
              <a:defRPr>
                <a:solidFill>
                  <a:schemeClr val="tx2"/>
                </a:solidFill>
              </a:defRPr>
            </a:lvl1pPr>
          </a:lstStyle>
          <a:p>
            <a:endParaRPr lang="en-US" dirty="0"/>
          </a:p>
        </p:txBody>
      </p:sp>
      <p:sp>
        <p:nvSpPr>
          <p:cNvPr id="4" name="Slide Number Placeholder 3"/>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3526639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14" name="Rectangle 13"/>
          <p:cNvSpPr/>
          <p:nvPr/>
        </p:nvSpPr>
        <p:spPr>
          <a:xfrm>
            <a:off x="234693" y="237744"/>
            <a:ext cx="8633081" cy="6382512"/>
          </a:xfrm>
          <a:prstGeom prst="rect">
            <a:avLst/>
          </a:prstGeom>
          <a:solidFill>
            <a:schemeClr val="tx1"/>
          </a:solidFill>
          <a:ln w="6350" cap="flat" cmpd="sng" algn="ctr">
            <a:solidFill>
              <a:schemeClr val="tx1">
                <a:lumMod val="75000"/>
              </a:schemeClr>
            </a:solidFill>
            <a:prstDash val="solid"/>
          </a:ln>
          <a:effectLst>
            <a:softEdge rad="0"/>
          </a:effectLst>
        </p:spPr>
      </p:sp>
      <p:sp>
        <p:nvSpPr>
          <p:cNvPr id="16" name="Rectangle 15"/>
          <p:cNvSpPr/>
          <p:nvPr/>
        </p:nvSpPr>
        <p:spPr>
          <a:xfrm>
            <a:off x="371856" y="374904"/>
            <a:ext cx="8353044" cy="6108192"/>
          </a:xfrm>
          <a:prstGeom prst="rect">
            <a:avLst/>
          </a:prstGeom>
          <a:solidFill>
            <a:schemeClr val="bg2"/>
          </a:solidFill>
          <a:ln w="6350" cap="sq" cmpd="sng" algn="ctr">
            <a:noFill/>
            <a:prstDash val="solid"/>
            <a:miter lim="800000"/>
          </a:ln>
          <a:effectLst/>
        </p:spPr>
      </p:sp>
      <p:sp>
        <p:nvSpPr>
          <p:cNvPr id="15" name="Rectangle 14"/>
          <p:cNvSpPr/>
          <p:nvPr/>
        </p:nvSpPr>
        <p:spPr>
          <a:xfrm>
            <a:off x="9020386" y="237744"/>
            <a:ext cx="2926080" cy="63825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chemeClr val="bg1"/>
                </a:solidFill>
                <a:effectLst/>
                <a:latin typeface="+mj-lt"/>
                <a:ea typeface="+mn-ea"/>
                <a:cs typeface="+mn-cs"/>
              </a:defRPr>
            </a:lvl1pPr>
          </a:lstStyle>
          <a:p>
            <a:r>
              <a:rPr lang="fr-FR" smtClean="0"/>
              <a:t>Modifiez le style du titre</a:t>
            </a:r>
            <a:endParaRPr lang="en-US" dirty="0"/>
          </a:p>
        </p:txBody>
      </p:sp>
      <p:sp>
        <p:nvSpPr>
          <p:cNvPr id="3" name="Content Placeholder 2"/>
          <p:cNvSpPr>
            <a:spLocks noGrp="1"/>
          </p:cNvSpPr>
          <p:nvPr>
            <p:ph idx="1"/>
          </p:nvPr>
        </p:nvSpPr>
        <p:spPr>
          <a:xfrm>
            <a:off x="790575" y="704850"/>
            <a:ext cx="7562850" cy="51435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Modifier les styles du texte du masque</a:t>
            </a:r>
          </a:p>
        </p:txBody>
      </p:sp>
      <p:sp>
        <p:nvSpPr>
          <p:cNvPr id="5" name="Date Placeholder 4"/>
          <p:cNvSpPr>
            <a:spLocks noGrp="1"/>
          </p:cNvSpPr>
          <p:nvPr>
            <p:ph type="dt" sz="half" idx="10"/>
          </p:nvPr>
        </p:nvSpPr>
        <p:spPr/>
        <p:txBody>
          <a:bodyPr/>
          <a:lstStyle>
            <a:lvl1pPr>
              <a:defRPr>
                <a:solidFill>
                  <a:schemeClr val="tx2"/>
                </a:solidFill>
              </a:defRPr>
            </a:lvl1pPr>
          </a:lstStyle>
          <a:p>
            <a:fld id="{FA8850A0-01A3-4F4E-AA52-F716A9BFD4EB}" type="datetimeFigureOut">
              <a:rPr lang="en-US" smtClean="0"/>
              <a:pPr/>
              <a:t>1/21/2024</a:t>
            </a:fld>
            <a:endParaRPr lang="en-US" dirty="0"/>
          </a:p>
        </p:txBody>
      </p:sp>
      <p:sp>
        <p:nvSpPr>
          <p:cNvPr id="6" name="Footer Placeholder 5"/>
          <p:cNvSpPr>
            <a:spLocks noGrp="1"/>
          </p:cNvSpPr>
          <p:nvPr>
            <p:ph type="ftr" sz="quarter" idx="11"/>
          </p:nvPr>
        </p:nvSpPr>
        <p:spPr>
          <a:xfrm>
            <a:off x="3439158" y="6214535"/>
            <a:ext cx="5184648" cy="256032"/>
          </a:xfrm>
        </p:spPr>
        <p:txBody>
          <a:bodyPr/>
          <a:lstStyle>
            <a:lvl1pPr algn="r">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bg2"/>
                </a:solidFill>
              </a:defRPr>
            </a:lvl1pPr>
          </a:lstStyle>
          <a:p>
            <a:fld id="{4FAB73BC-B049-4115-A692-8D63A059BFB8}" type="slidenum">
              <a:rPr lang="en-US" smtClean="0"/>
              <a:pPr/>
              <a:t>‹N°›</a:t>
            </a:fld>
            <a:endParaRPr lang="en-US" dirty="0"/>
          </a:p>
        </p:txBody>
      </p:sp>
      <p:sp>
        <p:nvSpPr>
          <p:cNvPr id="11" name="Rectangle 10"/>
          <p:cNvSpPr/>
          <p:nvPr/>
        </p:nvSpPr>
        <p:spPr>
          <a:xfrm>
            <a:off x="9157546" y="374904"/>
            <a:ext cx="2651760" cy="6108192"/>
          </a:xfrm>
          <a:prstGeom prst="rect">
            <a:avLst/>
          </a:prstGeom>
          <a:noFill/>
          <a:ln w="6350" cap="sq">
            <a:solidFill>
              <a:schemeClr val="tx1">
                <a:lumMod val="65000"/>
                <a:lumOff val="3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5941685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tx1"/>
          </a:solidFill>
          <a:ln w="6350" cap="sq">
            <a:solidFill>
              <a:schemeClr val="tx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157546" y="374904"/>
            <a:ext cx="2651760" cy="6108192"/>
          </a:xfrm>
          <a:prstGeom prst="rect">
            <a:avLst/>
          </a:prstGeom>
          <a:solidFill>
            <a:schemeClr val="bg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chemeClr val="tx1"/>
                </a:solidFill>
                <a:latin typeface="+mj-lt"/>
              </a:defRPr>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228599" y="237744"/>
            <a:ext cx="8601076" cy="6382512"/>
          </a:xfrm>
          <a:solidFill>
            <a:srgbClr val="808080"/>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Modifier les styles du texte du masque</a:t>
            </a:r>
          </a:p>
        </p:txBody>
      </p:sp>
      <p:sp>
        <p:nvSpPr>
          <p:cNvPr id="5" name="Date Placeholder 4"/>
          <p:cNvSpPr>
            <a:spLocks noGrp="1"/>
          </p:cNvSpPr>
          <p:nvPr>
            <p:ph type="dt" sz="half" idx="10"/>
          </p:nvPr>
        </p:nvSpPr>
        <p:spPr/>
        <p:txBody>
          <a:bodyPr/>
          <a:lstStyle>
            <a:lvl1pPr>
              <a:defRPr>
                <a:solidFill>
                  <a:srgbClr val="FFFFFF"/>
                </a:solidFill>
                <a:effectLst>
                  <a:outerShdw blurRad="19050" dist="6350" dir="2700000" algn="tl" rotWithShape="0">
                    <a:prstClr val="black">
                      <a:alpha val="40000"/>
                    </a:prstClr>
                  </a:outerShdw>
                </a:effectLst>
              </a:defRPr>
            </a:lvl1pPr>
          </a:lstStyle>
          <a:p>
            <a:fld id="{E5811CCA-BB49-46C7-A0E2-F42339750F9A}" type="datetimeFigureOut">
              <a:rPr lang="en-US" smtClean="0"/>
              <a:t>1/21/2024</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42709489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tx1"/>
          </a:solidFill>
          <a:ln w="6350" cap="flat" cmpd="sng" algn="ctr">
            <a:solidFill>
              <a:schemeClr val="tx1">
                <a:lumMod val="75000"/>
              </a:schemeClr>
            </a:solidFill>
            <a:prstDash val="solid"/>
          </a:ln>
          <a:effectLst>
            <a:softEdge rad="0"/>
          </a:effectLst>
        </p:spPr>
      </p:sp>
      <p:sp>
        <p:nvSpPr>
          <p:cNvPr id="8" name="Rectangle 7"/>
          <p:cNvSpPr/>
          <p:nvPr/>
        </p:nvSpPr>
        <p:spPr>
          <a:xfrm>
            <a:off x="371856" y="374904"/>
            <a:ext cx="11448288" cy="6108192"/>
          </a:xfrm>
          <a:prstGeom prst="rect">
            <a:avLst/>
          </a:prstGeom>
          <a:solidFill>
            <a:schemeClr val="bg2"/>
          </a:solidFill>
          <a:ln w="6350" cap="sq" cmpd="sng" algn="ctr">
            <a:no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fr-FR" smtClean="0"/>
              <a:t>Modifiez le style du titre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389464" y="6214535"/>
            <a:ext cx="2743200" cy="256032"/>
          </a:xfrm>
          <a:prstGeom prst="rect">
            <a:avLst/>
          </a:prstGeom>
        </p:spPr>
        <p:txBody>
          <a:bodyPr vert="horz" lIns="91440" tIns="45720" rIns="91440" bIns="45720" rtlCol="0" anchor="b"/>
          <a:lstStyle>
            <a:lvl1pPr algn="l">
              <a:defRPr sz="1000">
                <a:solidFill>
                  <a:schemeClr val="bg2"/>
                </a:solidFill>
              </a:defRPr>
            </a:lvl1pPr>
          </a:lstStyle>
          <a:p>
            <a:fld id="{17205CAA-4E5A-4223-BD55-C5D2841AC9EF}" type="datetimeFigureOut">
              <a:rPr lang="en-US" smtClean="0"/>
              <a:t>1/21/2024</a:t>
            </a:fld>
            <a:endParaRPr lang="en-US" dirty="0"/>
          </a:p>
        </p:txBody>
      </p:sp>
      <p:sp>
        <p:nvSpPr>
          <p:cNvPr id="5" name="Footer Placeholder 4"/>
          <p:cNvSpPr>
            <a:spLocks noGrp="1"/>
          </p:cNvSpPr>
          <p:nvPr>
            <p:ph type="ftr" sz="quarter" idx="3"/>
          </p:nvPr>
        </p:nvSpPr>
        <p:spPr>
          <a:xfrm>
            <a:off x="3489960" y="6214535"/>
            <a:ext cx="5212080" cy="256032"/>
          </a:xfrm>
          <a:prstGeom prst="rect">
            <a:avLst/>
          </a:prstGeom>
        </p:spPr>
        <p:txBody>
          <a:bodyPr vert="horz" lIns="91440" tIns="45720" rIns="91440" bIns="45720" rtlCol="0" anchor="b"/>
          <a:lstStyle>
            <a:lvl1pPr algn="ctr">
              <a:defRPr sz="1000">
                <a:solidFill>
                  <a:schemeClr val="bg2"/>
                </a:solidFill>
              </a:defRPr>
            </a:lvl1pPr>
          </a:lstStyle>
          <a:p>
            <a:endParaRPr lang="en-US" dirty="0"/>
          </a:p>
        </p:txBody>
      </p:sp>
      <p:sp>
        <p:nvSpPr>
          <p:cNvPr id="6" name="Slide Number Placeholder 5"/>
          <p:cNvSpPr>
            <a:spLocks noGrp="1"/>
          </p:cNvSpPr>
          <p:nvPr>
            <p:ph type="sldNum" sz="quarter" idx="4"/>
          </p:nvPr>
        </p:nvSpPr>
        <p:spPr>
          <a:xfrm>
            <a:off x="10348535" y="6214535"/>
            <a:ext cx="1463040" cy="256032"/>
          </a:xfrm>
          <a:prstGeom prst="rect">
            <a:avLst/>
          </a:prstGeom>
        </p:spPr>
        <p:txBody>
          <a:bodyPr vert="horz" lIns="91440" tIns="45720" rIns="91440" bIns="45720" rtlCol="0" anchor="b"/>
          <a:lstStyle>
            <a:lvl1pPr algn="r">
              <a:defRPr sz="1000">
                <a:solidFill>
                  <a:schemeClr val="bg2"/>
                </a:solidFill>
              </a:defRPr>
            </a:lvl1p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512777965"/>
      </p:ext>
    </p:extLst>
  </p:cSld>
  <p:clrMap bg1="dk1" tx1="lt1" bg2="dk2" tx2="lt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2">
            <a:lumMod val="60000"/>
            <a:lumOff val="40000"/>
          </a:schemeClr>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6pPr>
      <a:lvl7pPr marL="19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7pPr>
      <a:lvl8pPr marL="22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8pPr>
      <a:lvl9pPr marL="25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franceinter.fr/theme/yoga" TargetMode="Externa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hyperlink" Target="https://www.radiofrance.fr/sujets/yoga" TargetMode="Externa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8.png"/><Relationship Id="rId7" Type="http://schemas.openxmlformats.org/officeDocument/2006/relationships/hyperlink" Target="https://www.fnac.com/ia8619227/Deiller-Veronique" TargetMode="External"/><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11.png"/><Relationship Id="rId2" Type="http://schemas.openxmlformats.org/officeDocument/2006/relationships/image" Target="../media/image22.jpeg"/><Relationship Id="rId1" Type="http://schemas.openxmlformats.org/officeDocument/2006/relationships/slideLayout" Target="../slideLayouts/slideLayout6.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11.pn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jpeg"/></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ladigitale.dev/digiview/#/v/65ad7cb0f111b" TargetMode="External"/><Relationship Id="rId2" Type="http://schemas.openxmlformats.org/officeDocument/2006/relationships/hyperlink" Target="https://www.youtube.com/watch?v=0zAg2JJMQrk" TargetMode="External"/><Relationship Id="rId1" Type="http://schemas.openxmlformats.org/officeDocument/2006/relationships/slideLayout" Target="../slideLayouts/slideLayout2.xml"/><Relationship Id="rId5" Type="http://schemas.openxmlformats.org/officeDocument/2006/relationships/hyperlink" Target="https://www.instagram.com/tv/Caecw8kIfee/?utm_medium=share_sheet" TargetMode="External"/><Relationship Id="rId4" Type="http://schemas.openxmlformats.org/officeDocument/2006/relationships/hyperlink" Target="https://ladigitale.dev/digiview/#/v/65ad7d10ae7c3"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latin typeface="Ink Free" panose="03080402000500000000" pitchFamily="66" charset="0"/>
              </a:rPr>
              <a:t>LE YOGA A L’ ECOLE</a:t>
            </a:r>
            <a:br>
              <a:rPr lang="fr-FR" dirty="0" smtClean="0">
                <a:latin typeface="Ink Free" panose="03080402000500000000" pitchFamily="66" charset="0"/>
              </a:rPr>
            </a:br>
            <a:r>
              <a:rPr lang="fr-FR" dirty="0" smtClean="0">
                <a:latin typeface="Ink Free" panose="03080402000500000000" pitchFamily="66" charset="0"/>
              </a:rPr>
              <a:t> </a:t>
            </a:r>
            <a:r>
              <a:rPr lang="fr-FR" sz="2800" dirty="0" smtClean="0">
                <a:latin typeface="Ink Free" panose="03080402000500000000" pitchFamily="66" charset="0"/>
              </a:rPr>
              <a:t> » se poser, être là »</a:t>
            </a:r>
            <a:endParaRPr lang="fr-FR" sz="2800" dirty="0">
              <a:latin typeface="Ink Free" panose="03080402000500000000" pitchFamily="66" charset="0"/>
            </a:endParaRPr>
          </a:p>
        </p:txBody>
      </p:sp>
      <p:sp>
        <p:nvSpPr>
          <p:cNvPr id="3" name="Sous-titre 2"/>
          <p:cNvSpPr>
            <a:spLocks noGrp="1"/>
          </p:cNvSpPr>
          <p:nvPr>
            <p:ph type="subTitle" idx="1"/>
          </p:nvPr>
        </p:nvSpPr>
        <p:spPr/>
        <p:txBody>
          <a:bodyPr/>
          <a:lstStyle/>
          <a:p>
            <a:pPr algn="r"/>
            <a:r>
              <a:rPr lang="fr-FR" dirty="0" smtClean="0">
                <a:solidFill>
                  <a:schemeClr val="accent4">
                    <a:lumMod val="40000"/>
                    <a:lumOff val="60000"/>
                  </a:schemeClr>
                </a:solidFill>
                <a:latin typeface="Ink Free" panose="03080402000500000000" pitchFamily="66" charset="0"/>
              </a:rPr>
              <a:t>Sylvie Benoit 2023-2024</a:t>
            </a:r>
          </a:p>
          <a:p>
            <a:endParaRPr lang="fr-FR" dirty="0"/>
          </a:p>
        </p:txBody>
      </p:sp>
      <p:pic>
        <p:nvPicPr>
          <p:cNvPr id="5" name="Image 4"/>
          <p:cNvPicPr>
            <a:picLocks noChangeAspect="1"/>
          </p:cNvPicPr>
          <p:nvPr/>
        </p:nvPicPr>
        <p:blipFill>
          <a:blip r:embed="rId2"/>
          <a:stretch>
            <a:fillRect/>
          </a:stretch>
        </p:blipFill>
        <p:spPr>
          <a:xfrm>
            <a:off x="10334374" y="5598942"/>
            <a:ext cx="1857626" cy="1259058"/>
          </a:xfrm>
          <a:prstGeom prst="rect">
            <a:avLst/>
          </a:prstGeom>
        </p:spPr>
      </p:pic>
    </p:spTree>
    <p:extLst>
      <p:ext uri="{BB962C8B-B14F-4D97-AF65-F5344CB8AC3E}">
        <p14:creationId xmlns:p14="http://schemas.microsoft.com/office/powerpoint/2010/main" val="39417417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06283" y="2206282"/>
            <a:ext cx="7725507" cy="2154704"/>
          </a:xfrm>
        </p:spPr>
        <p:txBody>
          <a:bodyPr>
            <a:normAutofit fontScale="90000"/>
          </a:bodyPr>
          <a:lstStyle/>
          <a:p>
            <a:r>
              <a:rPr lang="fr-FR" sz="2800" dirty="0" smtClean="0"/>
              <a:t/>
            </a:r>
            <a:br>
              <a:rPr lang="fr-FR" sz="2800" dirty="0" smtClean="0"/>
            </a:br>
            <a:r>
              <a:rPr lang="fr-FR" sz="2800" dirty="0" smtClean="0"/>
              <a:t/>
            </a:r>
            <a:br>
              <a:rPr lang="fr-FR" sz="2800" dirty="0" smtClean="0"/>
            </a:br>
            <a:r>
              <a:rPr lang="fr-FR" sz="2800" dirty="0" smtClean="0"/>
              <a:t> </a:t>
            </a:r>
            <a:r>
              <a:rPr lang="fr-FR" sz="2800" dirty="0">
                <a:latin typeface="MV Boli" panose="02000500030200090000" pitchFamily="2" charset="0"/>
                <a:cs typeface="MV Boli" panose="02000500030200090000" pitchFamily="2" charset="0"/>
              </a:rPr>
              <a:t>CONTRIBUTION DU YOGA</a:t>
            </a:r>
            <a:br>
              <a:rPr lang="fr-FR" sz="2800" dirty="0">
                <a:latin typeface="MV Boli" panose="02000500030200090000" pitchFamily="2" charset="0"/>
                <a:cs typeface="MV Boli" panose="02000500030200090000" pitchFamily="2" charset="0"/>
              </a:rPr>
            </a:br>
            <a:r>
              <a:rPr lang="fr-FR" sz="2800" dirty="0">
                <a:latin typeface="MV Boli" panose="02000500030200090000" pitchFamily="2" charset="0"/>
                <a:cs typeface="MV Boli" panose="02000500030200090000" pitchFamily="2" charset="0"/>
              </a:rPr>
              <a:t/>
            </a:r>
            <a:br>
              <a:rPr lang="fr-FR" sz="2800" dirty="0">
                <a:latin typeface="MV Boli" panose="02000500030200090000" pitchFamily="2" charset="0"/>
                <a:cs typeface="MV Boli" panose="02000500030200090000" pitchFamily="2" charset="0"/>
              </a:rPr>
            </a:br>
            <a:r>
              <a:rPr lang="fr-FR" sz="2800" dirty="0">
                <a:latin typeface="MV Boli" panose="02000500030200090000" pitchFamily="2" charset="0"/>
                <a:cs typeface="MV Boli" panose="02000500030200090000" pitchFamily="2" charset="0"/>
              </a:rPr>
              <a:t> A LA SANTE ET AU </a:t>
            </a:r>
            <a:r>
              <a:rPr lang="fr-FR" sz="2800" dirty="0" smtClean="0">
                <a:latin typeface="MV Boli" panose="02000500030200090000" pitchFamily="2" charset="0"/>
                <a:cs typeface="MV Boli" panose="02000500030200090000" pitchFamily="2" charset="0"/>
              </a:rPr>
              <a:t>BIEN-ETRE </a:t>
            </a:r>
            <a:br>
              <a:rPr lang="fr-FR" sz="2800" dirty="0" smtClean="0">
                <a:latin typeface="MV Boli" panose="02000500030200090000" pitchFamily="2" charset="0"/>
                <a:cs typeface="MV Boli" panose="02000500030200090000" pitchFamily="2" charset="0"/>
              </a:rPr>
            </a:br>
            <a:r>
              <a:rPr lang="fr-FR" sz="2800" dirty="0" smtClean="0">
                <a:latin typeface="MV Boli" panose="02000500030200090000" pitchFamily="2" charset="0"/>
                <a:cs typeface="MV Boli" panose="02000500030200090000" pitchFamily="2" charset="0"/>
              </a:rPr>
              <a:t>DES ENFANTS …</a:t>
            </a:r>
            <a:br>
              <a:rPr lang="fr-FR" sz="2800" dirty="0" smtClean="0">
                <a:latin typeface="MV Boli" panose="02000500030200090000" pitchFamily="2" charset="0"/>
                <a:cs typeface="MV Boli" panose="02000500030200090000" pitchFamily="2" charset="0"/>
              </a:rPr>
            </a:br>
            <a:r>
              <a:rPr lang="fr-FR" sz="2800" dirty="0" smtClean="0">
                <a:latin typeface="MV Boli" panose="02000500030200090000" pitchFamily="2" charset="0"/>
                <a:cs typeface="MV Boli" panose="02000500030200090000" pitchFamily="2" charset="0"/>
              </a:rPr>
              <a:t>&amp;</a:t>
            </a:r>
            <a:br>
              <a:rPr lang="fr-FR" sz="2800" dirty="0" smtClean="0">
                <a:latin typeface="MV Boli" panose="02000500030200090000" pitchFamily="2" charset="0"/>
                <a:cs typeface="MV Boli" panose="02000500030200090000" pitchFamily="2" charset="0"/>
              </a:rPr>
            </a:br>
            <a:r>
              <a:rPr lang="fr-FR" sz="2800" dirty="0" smtClean="0">
                <a:latin typeface="MV Boli" panose="02000500030200090000" pitchFamily="2" charset="0"/>
                <a:cs typeface="MV Boli" panose="02000500030200090000" pitchFamily="2" charset="0"/>
              </a:rPr>
              <a:t>DES ADULTES</a:t>
            </a:r>
            <a:br>
              <a:rPr lang="fr-FR" sz="2800" dirty="0" smtClean="0">
                <a:latin typeface="MV Boli" panose="02000500030200090000" pitchFamily="2" charset="0"/>
                <a:cs typeface="MV Boli" panose="02000500030200090000" pitchFamily="2" charset="0"/>
              </a:rPr>
            </a:br>
            <a:r>
              <a:rPr lang="fr-FR" sz="2800" b="1" dirty="0">
                <a:latin typeface="Bookman Old Style" pitchFamily="18" charset="0"/>
              </a:rPr>
              <a:t/>
            </a:r>
            <a:br>
              <a:rPr lang="fr-FR" sz="2800" b="1" dirty="0">
                <a:latin typeface="Bookman Old Style" pitchFamily="18" charset="0"/>
              </a:rPr>
            </a:br>
            <a:endParaRPr lang="fr-FR" sz="2800" dirty="0">
              <a:latin typeface="MV Boli" panose="02000500030200090000" pitchFamily="2" charset="0"/>
              <a:cs typeface="MV Boli" panose="02000500030200090000" pitchFamily="2" charset="0"/>
            </a:endParaRPr>
          </a:p>
        </p:txBody>
      </p:sp>
      <p:pic>
        <p:nvPicPr>
          <p:cNvPr id="3" name="Image 2"/>
          <p:cNvPicPr>
            <a:picLocks noChangeAspect="1"/>
          </p:cNvPicPr>
          <p:nvPr/>
        </p:nvPicPr>
        <p:blipFill>
          <a:blip r:embed="rId2"/>
          <a:stretch>
            <a:fillRect/>
          </a:stretch>
        </p:blipFill>
        <p:spPr>
          <a:xfrm>
            <a:off x="11119011" y="6126417"/>
            <a:ext cx="1072989" cy="731583"/>
          </a:xfrm>
          <a:prstGeom prst="rect">
            <a:avLst/>
          </a:prstGeom>
        </p:spPr>
      </p:pic>
      <p:sp>
        <p:nvSpPr>
          <p:cNvPr id="4" name="ZoneTexte 3"/>
          <p:cNvSpPr txBox="1"/>
          <p:nvPr/>
        </p:nvSpPr>
        <p:spPr>
          <a:xfrm>
            <a:off x="2516944" y="4628271"/>
            <a:ext cx="7104184" cy="461665"/>
          </a:xfrm>
          <a:prstGeom prst="rect">
            <a:avLst/>
          </a:prstGeom>
          <a:noFill/>
        </p:spPr>
        <p:txBody>
          <a:bodyPr wrap="square" rtlCol="0">
            <a:spAutoFit/>
          </a:bodyPr>
          <a:lstStyle/>
          <a:p>
            <a:pPr algn="ctr"/>
            <a:r>
              <a:rPr lang="fr-FR" sz="2400" b="1" dirty="0" smtClean="0">
                <a:solidFill>
                  <a:srgbClr val="FFC000"/>
                </a:solidFill>
                <a:latin typeface="Ink Free" panose="03080402000500000000" pitchFamily="66" charset="0"/>
              </a:rPr>
              <a:t>La santé comme facteur de réussite éducative (PES)</a:t>
            </a:r>
            <a:endParaRPr lang="fr-FR" sz="2400" b="1" dirty="0">
              <a:solidFill>
                <a:srgbClr val="FFC000"/>
              </a:solidFill>
              <a:latin typeface="Ink Free" panose="03080402000500000000" pitchFamily="66" charset="0"/>
            </a:endParaRPr>
          </a:p>
        </p:txBody>
      </p:sp>
    </p:spTree>
    <p:extLst>
      <p:ext uri="{BB962C8B-B14F-4D97-AF65-F5344CB8AC3E}">
        <p14:creationId xmlns:p14="http://schemas.microsoft.com/office/powerpoint/2010/main" val="5316730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latin typeface="Ink Free" panose="03080402000500000000" pitchFamily="66" charset="0"/>
              </a:rPr>
              <a:t>OBJECTIFS</a:t>
            </a:r>
            <a:endParaRPr lang="fr-FR" dirty="0">
              <a:latin typeface="Ink Free" panose="03080402000500000000" pitchFamily="66" charset="0"/>
            </a:endParaRPr>
          </a:p>
        </p:txBody>
      </p:sp>
      <p:sp>
        <p:nvSpPr>
          <p:cNvPr id="3" name="Espace réservé du contenu 2"/>
          <p:cNvSpPr>
            <a:spLocks noGrp="1"/>
          </p:cNvSpPr>
          <p:nvPr>
            <p:ph idx="1"/>
          </p:nvPr>
        </p:nvSpPr>
        <p:spPr/>
        <p:txBody>
          <a:bodyPr>
            <a:normAutofit/>
          </a:bodyPr>
          <a:lstStyle/>
          <a:p>
            <a:pPr>
              <a:buFontTx/>
              <a:buChar char="-"/>
            </a:pPr>
            <a:endParaRPr lang="fr-FR" sz="2200" dirty="0">
              <a:latin typeface="Bookman Old Style" pitchFamily="18" charset="0"/>
            </a:endParaRPr>
          </a:p>
          <a:p>
            <a:pPr algn="ctr">
              <a:buNone/>
            </a:pPr>
            <a:endParaRPr lang="fr-FR" sz="2200" dirty="0">
              <a:latin typeface="Century" pitchFamily="18" charset="0"/>
            </a:endParaRPr>
          </a:p>
          <a:p>
            <a:endParaRPr lang="fr-FR" dirty="0" smtClean="0">
              <a:effectLst>
                <a:outerShdw blurRad="38100" dist="38100" dir="2700000" algn="tl">
                  <a:srgbClr val="000000">
                    <a:alpha val="43137"/>
                  </a:srgbClr>
                </a:outerShdw>
              </a:effectLst>
              <a:latin typeface="+mj-lt"/>
            </a:endParaRPr>
          </a:p>
          <a:p>
            <a:pPr>
              <a:buNone/>
            </a:pPr>
            <a:endParaRPr lang="fr-FR" dirty="0" smtClean="0">
              <a:latin typeface="+mj-lt"/>
            </a:endParaRPr>
          </a:p>
          <a:p>
            <a:endParaRPr lang="fr-FR" dirty="0" smtClean="0">
              <a:latin typeface="+mj-lt"/>
            </a:endParaRPr>
          </a:p>
          <a:p>
            <a:pPr>
              <a:buNone/>
            </a:pPr>
            <a:r>
              <a:rPr lang="fr-FR" dirty="0" smtClean="0">
                <a:latin typeface="+mj-lt"/>
              </a:rPr>
              <a:t/>
            </a:r>
            <a:br>
              <a:rPr lang="fr-FR" dirty="0" smtClean="0">
                <a:latin typeface="+mj-lt"/>
              </a:rPr>
            </a:br>
            <a:r>
              <a:rPr lang="fr-FR" dirty="0" smtClean="0">
                <a:latin typeface="+mj-lt"/>
              </a:rPr>
              <a:t>	</a:t>
            </a:r>
            <a:endParaRPr lang="fr-FR" dirty="0" smtClean="0">
              <a:latin typeface="Bookman Old Style" pitchFamily="18" charset="0"/>
            </a:endParaRPr>
          </a:p>
          <a:p>
            <a:endParaRPr lang="fr-FR" dirty="0" smtClean="0">
              <a:latin typeface="Bookman Old Style" pitchFamily="18" charset="0"/>
            </a:endParaRPr>
          </a:p>
          <a:p>
            <a:endParaRPr lang="fr-FR" dirty="0"/>
          </a:p>
        </p:txBody>
      </p:sp>
      <p:sp>
        <p:nvSpPr>
          <p:cNvPr id="4" name="Ellipse 3"/>
          <p:cNvSpPr/>
          <p:nvPr/>
        </p:nvSpPr>
        <p:spPr>
          <a:xfrm>
            <a:off x="683359" y="3511479"/>
            <a:ext cx="2880320" cy="1008112"/>
          </a:xfrm>
          <a:prstGeom prst="ellipse">
            <a:avLst/>
          </a:prstGeom>
          <a:solidFill>
            <a:schemeClr val="accent6"/>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FFC000"/>
                </a:solidFill>
              </a:rPr>
              <a:t>Prendre confiance en soi</a:t>
            </a:r>
          </a:p>
        </p:txBody>
      </p:sp>
      <p:sp>
        <p:nvSpPr>
          <p:cNvPr id="5" name="Ellipse 4"/>
          <p:cNvSpPr/>
          <p:nvPr/>
        </p:nvSpPr>
        <p:spPr>
          <a:xfrm>
            <a:off x="2546252" y="4445015"/>
            <a:ext cx="7385540" cy="1772785"/>
          </a:xfrm>
          <a:prstGeom prst="ellipse">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a:p>
            <a:pPr algn="ctr"/>
            <a:r>
              <a:rPr lang="fr-FR" b="1" dirty="0">
                <a:solidFill>
                  <a:srgbClr val="7030A0"/>
                </a:solidFill>
              </a:rPr>
              <a:t>Améliorer sa relation à soi, aux autres </a:t>
            </a:r>
            <a:r>
              <a:rPr lang="fr-FR" b="1" dirty="0" smtClean="0">
                <a:solidFill>
                  <a:srgbClr val="7030A0"/>
                </a:solidFill>
              </a:rPr>
              <a:t>,</a:t>
            </a:r>
          </a:p>
          <a:p>
            <a:pPr algn="ctr"/>
            <a:r>
              <a:rPr lang="fr-FR" b="1" dirty="0" smtClean="0">
                <a:solidFill>
                  <a:srgbClr val="7030A0"/>
                </a:solidFill>
              </a:rPr>
              <a:t> </a:t>
            </a:r>
            <a:r>
              <a:rPr lang="fr-FR" b="1" dirty="0">
                <a:solidFill>
                  <a:srgbClr val="7030A0"/>
                </a:solidFill>
              </a:rPr>
              <a:t>à l’environnement</a:t>
            </a:r>
          </a:p>
          <a:p>
            <a:pPr algn="ctr">
              <a:buNone/>
            </a:pPr>
            <a:r>
              <a:rPr lang="fr-FR" sz="1400" i="1" dirty="0">
                <a:solidFill>
                  <a:srgbClr val="7030A0"/>
                </a:solidFill>
              </a:rPr>
              <a:t>------&gt;  améliorer les conditions d'apprentissage  et la relation aux apprentissages</a:t>
            </a:r>
            <a:br>
              <a:rPr lang="fr-FR" sz="1400" i="1" dirty="0">
                <a:solidFill>
                  <a:srgbClr val="7030A0"/>
                </a:solidFill>
              </a:rPr>
            </a:br>
            <a:r>
              <a:rPr lang="fr-FR" sz="1400" i="1" dirty="0">
                <a:solidFill>
                  <a:srgbClr val="7030A0"/>
                </a:solidFill>
              </a:rPr>
              <a:t>------&gt;  améliorer l'ambiance de classe</a:t>
            </a:r>
            <a:endParaRPr lang="fr-FR" sz="1400" dirty="0">
              <a:solidFill>
                <a:srgbClr val="7030A0"/>
              </a:solidFill>
            </a:endParaRPr>
          </a:p>
          <a:p>
            <a:endParaRPr lang="fr-FR" dirty="0">
              <a:latin typeface="Bookman Old Style" pitchFamily="18" charset="0"/>
            </a:endParaRPr>
          </a:p>
          <a:p>
            <a:pPr algn="ctr"/>
            <a:endParaRPr lang="fr-FR" dirty="0"/>
          </a:p>
        </p:txBody>
      </p:sp>
      <p:sp>
        <p:nvSpPr>
          <p:cNvPr id="6" name="Ellipse 5"/>
          <p:cNvSpPr/>
          <p:nvPr/>
        </p:nvSpPr>
        <p:spPr>
          <a:xfrm>
            <a:off x="8628321" y="3542615"/>
            <a:ext cx="2880320" cy="1008112"/>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lumMod val="65000"/>
                    <a:lumOff val="35000"/>
                  </a:schemeClr>
                </a:solidFill>
              </a:rPr>
              <a:t>Développer son écoute, soutenir son attention</a:t>
            </a:r>
          </a:p>
        </p:txBody>
      </p:sp>
      <p:sp>
        <p:nvSpPr>
          <p:cNvPr id="7" name="Ellipse 6"/>
          <p:cNvSpPr/>
          <p:nvPr/>
        </p:nvSpPr>
        <p:spPr>
          <a:xfrm>
            <a:off x="2096087" y="1884817"/>
            <a:ext cx="8257736" cy="1756039"/>
          </a:xfrm>
          <a:prstGeom prst="ellipse">
            <a:avLst/>
          </a:prstGeom>
          <a:solidFill>
            <a:schemeClr val="accent5">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ln w="0"/>
                <a:solidFill>
                  <a:schemeClr val="accent1"/>
                </a:solidFill>
                <a:effectLst>
                  <a:outerShdw blurRad="38100" dist="25400" dir="5400000" algn="ctr" rotWithShape="0">
                    <a:srgbClr val="6E747A">
                      <a:alpha val="43000"/>
                    </a:srgbClr>
                  </a:outerShdw>
                </a:effectLst>
              </a:rPr>
              <a:t>Apprendre à mieux connaître son corps et favoriser une meilleure perception corporelle</a:t>
            </a:r>
          </a:p>
          <a:p>
            <a:pPr algn="ctr"/>
            <a:r>
              <a:rPr lang="fr-FR" sz="1600" dirty="0">
                <a:solidFill>
                  <a:srgbClr val="00B0F0"/>
                </a:solidFill>
              </a:rPr>
              <a:t>* ses parties, ses fonctions , son repérage dans l'espace</a:t>
            </a:r>
            <a:br>
              <a:rPr lang="fr-FR" sz="1600" dirty="0">
                <a:solidFill>
                  <a:srgbClr val="00B0F0"/>
                </a:solidFill>
              </a:rPr>
            </a:br>
            <a:r>
              <a:rPr lang="fr-FR" sz="1600" dirty="0">
                <a:solidFill>
                  <a:srgbClr val="00B0F0"/>
                </a:solidFill>
              </a:rPr>
              <a:t>* apprendre à le respecter </a:t>
            </a:r>
            <a:br>
              <a:rPr lang="fr-FR" sz="1600" dirty="0">
                <a:solidFill>
                  <a:srgbClr val="00B0F0"/>
                </a:solidFill>
              </a:rPr>
            </a:br>
            <a:r>
              <a:rPr lang="fr-FR" sz="1600" dirty="0">
                <a:solidFill>
                  <a:srgbClr val="00B0F0"/>
                </a:solidFill>
              </a:rPr>
              <a:t>* découvrir et contrôler la fonction respiratoire</a:t>
            </a:r>
          </a:p>
        </p:txBody>
      </p:sp>
      <p:pic>
        <p:nvPicPr>
          <p:cNvPr id="8" name="Image 7"/>
          <p:cNvPicPr>
            <a:picLocks noChangeAspect="1"/>
          </p:cNvPicPr>
          <p:nvPr/>
        </p:nvPicPr>
        <p:blipFill>
          <a:blip r:embed="rId2"/>
          <a:stretch>
            <a:fillRect/>
          </a:stretch>
        </p:blipFill>
        <p:spPr>
          <a:xfrm>
            <a:off x="10763150" y="5781966"/>
            <a:ext cx="1012024" cy="688908"/>
          </a:xfrm>
          <a:prstGeom prst="rect">
            <a:avLst/>
          </a:prstGeom>
        </p:spPr>
      </p:pic>
    </p:spTree>
    <p:extLst>
      <p:ext uri="{BB962C8B-B14F-4D97-AF65-F5344CB8AC3E}">
        <p14:creationId xmlns:p14="http://schemas.microsoft.com/office/powerpoint/2010/main" val="30940904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latin typeface="Ink Free" panose="03080402000500000000" pitchFamily="66" charset="0"/>
              </a:rPr>
              <a:t>QUE FAIT-ON ?</a:t>
            </a:r>
            <a:endParaRPr lang="fr-FR" dirty="0">
              <a:latin typeface="Ink Free" panose="03080402000500000000" pitchFamily="66" charset="0"/>
            </a:endParaRPr>
          </a:p>
        </p:txBody>
      </p:sp>
      <p:sp>
        <p:nvSpPr>
          <p:cNvPr id="3" name="Espace réservé du contenu 2"/>
          <p:cNvSpPr>
            <a:spLocks noGrp="1"/>
          </p:cNvSpPr>
          <p:nvPr>
            <p:ph idx="1"/>
          </p:nvPr>
        </p:nvSpPr>
        <p:spPr/>
        <p:txBody>
          <a:bodyPr>
            <a:normAutofit fontScale="92500" lnSpcReduction="20000"/>
          </a:bodyPr>
          <a:lstStyle/>
          <a:p>
            <a:r>
              <a:rPr lang="fr-FR" sz="2200" b="1" dirty="0" smtClean="0">
                <a:solidFill>
                  <a:srgbClr val="FFC000"/>
                </a:solidFill>
                <a:latin typeface="Ink Free" panose="03080402000500000000" pitchFamily="66" charset="0"/>
              </a:rPr>
              <a:t>La perception de son corps </a:t>
            </a:r>
            <a:r>
              <a:rPr lang="fr-FR" sz="2200" dirty="0" smtClean="0">
                <a:solidFill>
                  <a:srgbClr val="FFC000"/>
                </a:solidFill>
                <a:latin typeface="Ink Free" panose="03080402000500000000" pitchFamily="66" charset="0"/>
              </a:rPr>
              <a:t> </a:t>
            </a:r>
          </a:p>
          <a:p>
            <a:pPr>
              <a:buNone/>
            </a:pPr>
            <a:r>
              <a:rPr lang="fr-FR" sz="2000" i="1" dirty="0">
                <a:latin typeface="Ink Free" panose="03080402000500000000" pitchFamily="66" charset="0"/>
              </a:rPr>
              <a:t>	les 5 sens, la coordination -  l’ équilibre – le tonus – la latéralité…</a:t>
            </a:r>
          </a:p>
          <a:p>
            <a:r>
              <a:rPr lang="fr-FR" sz="2200" b="1" dirty="0" smtClean="0">
                <a:solidFill>
                  <a:srgbClr val="FFC000"/>
                </a:solidFill>
                <a:latin typeface="Ink Free" panose="03080402000500000000" pitchFamily="66" charset="0"/>
              </a:rPr>
              <a:t>La mobilisation du corps </a:t>
            </a:r>
            <a:r>
              <a:rPr lang="fr-FR" sz="2200" dirty="0" smtClean="0">
                <a:solidFill>
                  <a:srgbClr val="FFC000"/>
                </a:solidFill>
                <a:latin typeface="Ink Free" panose="03080402000500000000" pitchFamily="66" charset="0"/>
              </a:rPr>
              <a:t> </a:t>
            </a:r>
          </a:p>
          <a:p>
            <a:pPr>
              <a:buNone/>
            </a:pPr>
            <a:r>
              <a:rPr lang="fr-FR" sz="2000" i="1" dirty="0">
                <a:latin typeface="Ink Free" panose="03080402000500000000" pitchFamily="66" charset="0"/>
              </a:rPr>
              <a:t>	flexion, extension, torsion, inclinaison, les appuis et les équilibres, les positions renversées</a:t>
            </a:r>
          </a:p>
          <a:p>
            <a:r>
              <a:rPr lang="fr-FR" sz="2200" b="1" dirty="0" smtClean="0">
                <a:solidFill>
                  <a:srgbClr val="FFC000"/>
                </a:solidFill>
                <a:latin typeface="Ink Free" panose="03080402000500000000" pitchFamily="66" charset="0"/>
              </a:rPr>
              <a:t>La respiration  </a:t>
            </a:r>
          </a:p>
          <a:p>
            <a:pPr>
              <a:buNone/>
            </a:pPr>
            <a:r>
              <a:rPr lang="fr-FR" sz="2000" i="1" dirty="0">
                <a:latin typeface="Ink Free" panose="03080402000500000000" pitchFamily="66" charset="0"/>
              </a:rPr>
              <a:t>	inspirer, expirer, par le nez, par la bouche, par le ventre, par le thorax – respirer plus ou moins vite, plus ou moins longtemps, plus ou moins fort</a:t>
            </a:r>
          </a:p>
          <a:p>
            <a:r>
              <a:rPr lang="fr-FR" sz="2200" b="1" dirty="0" smtClean="0">
                <a:solidFill>
                  <a:srgbClr val="FFC000"/>
                </a:solidFill>
                <a:latin typeface="Ink Free" panose="03080402000500000000" pitchFamily="66" charset="0"/>
              </a:rPr>
              <a:t>La </a:t>
            </a:r>
            <a:r>
              <a:rPr lang="fr-FR" sz="2200" b="1" dirty="0" smtClean="0">
                <a:solidFill>
                  <a:srgbClr val="FFC000"/>
                </a:solidFill>
                <a:latin typeface="Ink Free" panose="03080402000500000000" pitchFamily="66" charset="0"/>
              </a:rPr>
              <a:t>concentration </a:t>
            </a:r>
            <a:r>
              <a:rPr lang="fr-FR" dirty="0" smtClean="0">
                <a:solidFill>
                  <a:schemeClr val="accent1"/>
                </a:solidFill>
                <a:latin typeface="Ink Free" panose="03080402000500000000" pitchFamily="66" charset="0"/>
              </a:rPr>
              <a:t>: </a:t>
            </a:r>
          </a:p>
          <a:p>
            <a:pPr>
              <a:buNone/>
            </a:pPr>
            <a:r>
              <a:rPr lang="fr-FR" sz="2000" i="1" dirty="0">
                <a:latin typeface="Ink Free" panose="03080402000500000000" pitchFamily="66" charset="0"/>
              </a:rPr>
              <a:t>	tranquillité, immobilité, détente, </a:t>
            </a:r>
            <a:r>
              <a:rPr lang="fr-FR" sz="2000" i="1" dirty="0" smtClean="0">
                <a:latin typeface="Ink Free" panose="03080402000500000000" pitchFamily="66" charset="0"/>
              </a:rPr>
              <a:t>écoute</a:t>
            </a:r>
          </a:p>
          <a:p>
            <a:r>
              <a:rPr lang="fr-FR" sz="2200" b="1" dirty="0" smtClean="0">
                <a:solidFill>
                  <a:srgbClr val="FFC000"/>
                </a:solidFill>
                <a:latin typeface="Ink Free" panose="03080402000500000000" pitchFamily="66" charset="0"/>
              </a:rPr>
              <a:t>La gestion des </a:t>
            </a:r>
            <a:r>
              <a:rPr lang="fr-FR" sz="2200" b="1" dirty="0">
                <a:solidFill>
                  <a:srgbClr val="FFC000"/>
                </a:solidFill>
                <a:latin typeface="Ink Free" panose="03080402000500000000" pitchFamily="66" charset="0"/>
              </a:rPr>
              <a:t>émotions  </a:t>
            </a:r>
          </a:p>
          <a:p>
            <a:pPr>
              <a:buNone/>
            </a:pPr>
            <a:r>
              <a:rPr lang="fr-FR" sz="1700" i="1" dirty="0">
                <a:latin typeface="Ink Free" panose="03080402000500000000" pitchFamily="66" charset="0"/>
              </a:rPr>
              <a:t>	</a:t>
            </a:r>
            <a:r>
              <a:rPr lang="fr-FR" sz="2000" i="1" dirty="0">
                <a:latin typeface="Ink Free" panose="03080402000500000000" pitchFamily="66" charset="0"/>
              </a:rPr>
              <a:t>peur, joie, colère, tristesse, surprise…</a:t>
            </a:r>
          </a:p>
          <a:p>
            <a:pPr>
              <a:buNone/>
            </a:pPr>
            <a:endParaRPr lang="fr-FR" sz="2000" i="1" dirty="0">
              <a:latin typeface="Ink Free" panose="03080402000500000000" pitchFamily="66" charset="0"/>
            </a:endParaRPr>
          </a:p>
          <a:p>
            <a:endParaRPr lang="fr-FR" sz="2000" i="1" dirty="0">
              <a:latin typeface="Ink Free" panose="03080402000500000000" pitchFamily="66" charset="0"/>
            </a:endParaRPr>
          </a:p>
        </p:txBody>
      </p:sp>
      <p:pic>
        <p:nvPicPr>
          <p:cNvPr id="5" name="Image 4"/>
          <p:cNvPicPr>
            <a:picLocks noChangeAspect="1"/>
          </p:cNvPicPr>
          <p:nvPr/>
        </p:nvPicPr>
        <p:blipFill>
          <a:blip r:embed="rId2"/>
          <a:stretch>
            <a:fillRect/>
          </a:stretch>
        </p:blipFill>
        <p:spPr>
          <a:xfrm>
            <a:off x="10719582" y="5758482"/>
            <a:ext cx="1009174" cy="688073"/>
          </a:xfrm>
          <a:prstGeom prst="rect">
            <a:avLst/>
          </a:prstGeom>
        </p:spPr>
      </p:pic>
    </p:spTree>
    <p:extLst>
      <p:ext uri="{BB962C8B-B14F-4D97-AF65-F5344CB8AC3E}">
        <p14:creationId xmlns:p14="http://schemas.microsoft.com/office/powerpoint/2010/main" val="24019400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latin typeface="Ink Free" panose="03080402000500000000" pitchFamily="66" charset="0"/>
              </a:rPr>
              <a:t>QUAND ?  A QUELLES OCCASIONS ?</a:t>
            </a:r>
            <a:endParaRPr lang="fr-FR" dirty="0">
              <a:latin typeface="Ink Free" panose="03080402000500000000" pitchFamily="66" charset="0"/>
            </a:endParaRPr>
          </a:p>
        </p:txBody>
      </p:sp>
      <p:sp>
        <p:nvSpPr>
          <p:cNvPr id="3" name="Espace réservé du contenu 2"/>
          <p:cNvSpPr>
            <a:spLocks noGrp="1"/>
          </p:cNvSpPr>
          <p:nvPr>
            <p:ph idx="1"/>
          </p:nvPr>
        </p:nvSpPr>
        <p:spPr>
          <a:ln>
            <a:noFill/>
          </a:ln>
        </p:spPr>
        <p:txBody>
          <a:bodyPr/>
          <a:lstStyle/>
          <a:p>
            <a:pPr>
              <a:buNone/>
            </a:pPr>
            <a:r>
              <a:rPr lang="fr-FR" dirty="0" smtClean="0"/>
              <a:t> </a:t>
            </a:r>
          </a:p>
          <a:p>
            <a:pPr>
              <a:buNone/>
            </a:pPr>
            <a:endParaRPr lang="fr-FR" dirty="0" smtClean="0"/>
          </a:p>
        </p:txBody>
      </p:sp>
      <p:sp>
        <p:nvSpPr>
          <p:cNvPr id="5" name="Rectangle 4"/>
          <p:cNvSpPr/>
          <p:nvPr/>
        </p:nvSpPr>
        <p:spPr>
          <a:xfrm>
            <a:off x="717452" y="2246157"/>
            <a:ext cx="10550770" cy="461665"/>
          </a:xfrm>
          <a:prstGeom prst="rect">
            <a:avLst/>
          </a:prstGeom>
          <a:noFill/>
        </p:spPr>
        <p:txBody>
          <a:bodyPr wrap="square">
            <a:spAutoFit/>
          </a:bodyPr>
          <a:lstStyle/>
          <a:p>
            <a:pPr algn="ctr"/>
            <a:r>
              <a:rPr lang="fr-FR" sz="2400" dirty="0">
                <a:solidFill>
                  <a:schemeClr val="accent4">
                    <a:lumMod val="60000"/>
                    <a:lumOff val="40000"/>
                  </a:schemeClr>
                </a:solidFill>
                <a:latin typeface="Ink Free" panose="03080402000500000000" pitchFamily="66" charset="0"/>
              </a:rPr>
              <a:t>A des moments ponctuels de quelques minutes quand le besoin s’en fait sentir</a:t>
            </a:r>
          </a:p>
        </p:txBody>
      </p:sp>
      <p:sp>
        <p:nvSpPr>
          <p:cNvPr id="6" name="Rectangle 5"/>
          <p:cNvSpPr/>
          <p:nvPr/>
        </p:nvSpPr>
        <p:spPr>
          <a:xfrm>
            <a:off x="3137095" y="3260443"/>
            <a:ext cx="6311705" cy="707886"/>
          </a:xfrm>
          <a:prstGeom prst="rect">
            <a:avLst/>
          </a:prstGeom>
          <a:noFill/>
        </p:spPr>
        <p:txBody>
          <a:bodyPr wrap="square">
            <a:spAutoFit/>
          </a:bodyPr>
          <a:lstStyle/>
          <a:p>
            <a:pPr algn="ctr">
              <a:buNone/>
            </a:pPr>
            <a:r>
              <a:rPr lang="fr-FR" sz="2000" i="1" dirty="0">
                <a:solidFill>
                  <a:srgbClr val="FFC000"/>
                </a:solidFill>
                <a:latin typeface="Bookman Old Style" pitchFamily="18" charset="0"/>
              </a:rPr>
              <a:t>Lors de rituels inscrits à l’emploi du </a:t>
            </a:r>
            <a:r>
              <a:rPr lang="fr-FR" sz="2000" i="1" dirty="0" smtClean="0">
                <a:solidFill>
                  <a:srgbClr val="FFC000"/>
                </a:solidFill>
                <a:latin typeface="Bookman Old Style" pitchFamily="18" charset="0"/>
              </a:rPr>
              <a:t>temps</a:t>
            </a:r>
          </a:p>
          <a:p>
            <a:pPr algn="ctr">
              <a:buNone/>
            </a:pPr>
            <a:r>
              <a:rPr lang="fr-FR" sz="2000" i="1" dirty="0" smtClean="0">
                <a:solidFill>
                  <a:srgbClr val="FFC000"/>
                </a:solidFill>
                <a:latin typeface="Bookman Old Style" pitchFamily="18" charset="0"/>
              </a:rPr>
              <a:t> </a:t>
            </a:r>
            <a:r>
              <a:rPr lang="fr-FR" sz="2000" i="1" dirty="0">
                <a:solidFill>
                  <a:srgbClr val="FFC000"/>
                </a:solidFill>
                <a:latin typeface="Bookman Old Style" pitchFamily="18" charset="0"/>
              </a:rPr>
              <a:t>(au même moment de la journée)</a:t>
            </a:r>
          </a:p>
        </p:txBody>
      </p:sp>
      <p:sp>
        <p:nvSpPr>
          <p:cNvPr id="7" name="Rectangle 6"/>
          <p:cNvSpPr/>
          <p:nvPr/>
        </p:nvSpPr>
        <p:spPr>
          <a:xfrm>
            <a:off x="1090246" y="4735873"/>
            <a:ext cx="9805181" cy="769441"/>
          </a:xfrm>
          <a:prstGeom prst="rect">
            <a:avLst/>
          </a:prstGeom>
        </p:spPr>
        <p:txBody>
          <a:bodyPr wrap="square">
            <a:spAutoFit/>
          </a:bodyPr>
          <a:lstStyle/>
          <a:p>
            <a:pPr>
              <a:buNone/>
            </a:pPr>
            <a:r>
              <a:rPr lang="fr-FR" sz="2000" dirty="0">
                <a:solidFill>
                  <a:srgbClr val="EE7EC9"/>
                </a:solidFill>
                <a:latin typeface="MV Boli" panose="02000500030200090000" pitchFamily="2" charset="0"/>
                <a:cs typeface="MV Boli" panose="02000500030200090000" pitchFamily="2" charset="0"/>
              </a:rPr>
              <a:t>Au </a:t>
            </a:r>
            <a:r>
              <a:rPr lang="fr-FR" sz="2400" dirty="0">
                <a:solidFill>
                  <a:srgbClr val="EE7EC9"/>
                </a:solidFill>
                <a:latin typeface="MV Boli" panose="02000500030200090000" pitchFamily="2" charset="0"/>
                <a:cs typeface="MV Boli" panose="02000500030200090000" pitchFamily="2" charset="0"/>
              </a:rPr>
              <a:t>cours</a:t>
            </a:r>
            <a:r>
              <a:rPr lang="fr-FR" sz="2000" dirty="0">
                <a:solidFill>
                  <a:srgbClr val="EE7EC9"/>
                </a:solidFill>
                <a:latin typeface="MV Boli" panose="02000500030200090000" pitchFamily="2" charset="0"/>
                <a:cs typeface="MV Boli" panose="02000500030200090000" pitchFamily="2" charset="0"/>
              </a:rPr>
              <a:t> de séances de 15 à 40 minutes (selon l'âge des enfants) dans une séquence d’apprentissage </a:t>
            </a:r>
            <a:r>
              <a:rPr lang="fr-FR" sz="2000" dirty="0" smtClean="0">
                <a:solidFill>
                  <a:srgbClr val="EE7EC9"/>
                </a:solidFill>
                <a:latin typeface="MV Boli" panose="02000500030200090000" pitchFamily="2" charset="0"/>
                <a:cs typeface="MV Boli" panose="02000500030200090000" pitchFamily="2" charset="0"/>
              </a:rPr>
              <a:t>de </a:t>
            </a:r>
            <a:r>
              <a:rPr lang="fr-FR" sz="2000" dirty="0">
                <a:solidFill>
                  <a:srgbClr val="EE7EC9"/>
                </a:solidFill>
                <a:latin typeface="MV Boli" panose="02000500030200090000" pitchFamily="2" charset="0"/>
                <a:cs typeface="MV Boli" panose="02000500030200090000" pitchFamily="2" charset="0"/>
              </a:rPr>
              <a:t>6 à 12 séances à raison d'une ou deux par semaine</a:t>
            </a:r>
          </a:p>
        </p:txBody>
      </p:sp>
      <p:pic>
        <p:nvPicPr>
          <p:cNvPr id="8" name="Image 7"/>
          <p:cNvPicPr>
            <a:picLocks noChangeAspect="1"/>
          </p:cNvPicPr>
          <p:nvPr/>
        </p:nvPicPr>
        <p:blipFill>
          <a:blip r:embed="rId2"/>
          <a:stretch>
            <a:fillRect/>
          </a:stretch>
        </p:blipFill>
        <p:spPr>
          <a:xfrm>
            <a:off x="10763150" y="5781966"/>
            <a:ext cx="1012024" cy="688908"/>
          </a:xfrm>
          <a:prstGeom prst="rect">
            <a:avLst/>
          </a:prstGeom>
        </p:spPr>
      </p:pic>
    </p:spTree>
    <p:extLst>
      <p:ext uri="{BB962C8B-B14F-4D97-AF65-F5344CB8AC3E}">
        <p14:creationId xmlns:p14="http://schemas.microsoft.com/office/powerpoint/2010/main" val="19681601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latin typeface="Ink Free" panose="03080402000500000000" pitchFamily="66" charset="0"/>
              </a:rPr>
              <a:t>MISE EN SITUATION</a:t>
            </a:r>
            <a:endParaRPr lang="fr-FR" dirty="0">
              <a:latin typeface="Ink Free" panose="03080402000500000000" pitchFamily="66" charset="0"/>
            </a:endParaRPr>
          </a:p>
        </p:txBody>
      </p:sp>
      <p:sp>
        <p:nvSpPr>
          <p:cNvPr id="3" name="Espace réservé du contenu 2"/>
          <p:cNvSpPr>
            <a:spLocks noGrp="1"/>
          </p:cNvSpPr>
          <p:nvPr>
            <p:ph idx="1"/>
          </p:nvPr>
        </p:nvSpPr>
        <p:spPr>
          <a:ln>
            <a:noFill/>
          </a:ln>
        </p:spPr>
        <p:txBody>
          <a:bodyPr/>
          <a:lstStyle/>
          <a:p>
            <a:pPr algn="ctr">
              <a:buNone/>
            </a:pPr>
            <a:endParaRPr lang="fr-FR" dirty="0"/>
          </a:p>
          <a:p>
            <a:pPr algn="ctr">
              <a:buNone/>
            </a:pPr>
            <a:endParaRPr lang="fr-FR" sz="40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a:p>
            <a:pPr algn="ctr">
              <a:buNone/>
            </a:pPr>
            <a:endParaRPr lang="fr-FR" sz="40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a:p>
            <a:pPr>
              <a:buNone/>
            </a:pPr>
            <a:r>
              <a:rPr lang="fr-FR" sz="40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                    </a:t>
            </a:r>
            <a:r>
              <a:rPr lang="fr-FR" sz="40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Ink Free" panose="03080402000500000000" pitchFamily="66" charset="0"/>
              </a:rPr>
              <a:t>L</a:t>
            </a:r>
            <a:r>
              <a:rPr lang="fr-FR" sz="40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Ink Free" panose="03080402000500000000" pitchFamily="66" charset="0"/>
              </a:rPr>
              <a:t>’ </a:t>
            </a:r>
            <a:r>
              <a:rPr lang="fr-FR" sz="40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Ink Free" panose="03080402000500000000" pitchFamily="66" charset="0"/>
              </a:rPr>
              <a:t>abeille</a:t>
            </a:r>
          </a:p>
          <a:p>
            <a:pPr>
              <a:buNone/>
            </a:pPr>
            <a:r>
              <a:rPr lang="fr-FR" sz="28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Ink Free" panose="03080402000500000000" pitchFamily="66" charset="0"/>
              </a:rPr>
              <a:t>   (</a:t>
            </a:r>
            <a:r>
              <a:rPr lang="fr-FR" sz="2800" b="1" spc="300" dirty="0" err="1"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Ink Free" panose="03080402000500000000" pitchFamily="66" charset="0"/>
              </a:rPr>
              <a:t>bhramari</a:t>
            </a:r>
            <a:r>
              <a:rPr lang="fr-FR" sz="28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Ink Free" panose="03080402000500000000" pitchFamily="66" charset="0"/>
              </a:rPr>
              <a:t> pranayama en sanskrit)</a:t>
            </a:r>
            <a:endParaRPr lang="fr-FR" sz="28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Ink Free" panose="03080402000500000000" pitchFamily="66" charset="0"/>
            </a:endParaRPr>
          </a:p>
          <a:p>
            <a:endParaRPr lang="fr-FR" dirty="0"/>
          </a:p>
        </p:txBody>
      </p:sp>
      <p:pic>
        <p:nvPicPr>
          <p:cNvPr id="4" name="Image 3"/>
          <p:cNvPicPr>
            <a:picLocks noChangeAspect="1"/>
          </p:cNvPicPr>
          <p:nvPr/>
        </p:nvPicPr>
        <p:blipFill>
          <a:blip r:embed="rId2"/>
          <a:stretch>
            <a:fillRect/>
          </a:stretch>
        </p:blipFill>
        <p:spPr>
          <a:xfrm>
            <a:off x="8143699" y="867470"/>
            <a:ext cx="1969477" cy="5463711"/>
          </a:xfrm>
          <a:prstGeom prst="rect">
            <a:avLst/>
          </a:prstGeom>
        </p:spPr>
      </p:pic>
      <p:pic>
        <p:nvPicPr>
          <p:cNvPr id="6" name="Image 5"/>
          <p:cNvPicPr>
            <a:picLocks noChangeAspect="1"/>
          </p:cNvPicPr>
          <p:nvPr/>
        </p:nvPicPr>
        <p:blipFill>
          <a:blip r:embed="rId3"/>
          <a:stretch>
            <a:fillRect/>
          </a:stretch>
        </p:blipFill>
        <p:spPr>
          <a:xfrm>
            <a:off x="10763150" y="5781966"/>
            <a:ext cx="1012024" cy="688908"/>
          </a:xfrm>
          <a:prstGeom prst="rect">
            <a:avLst/>
          </a:prstGeom>
        </p:spPr>
      </p:pic>
    </p:spTree>
    <p:extLst>
      <p:ext uri="{BB962C8B-B14F-4D97-AF65-F5344CB8AC3E}">
        <p14:creationId xmlns:p14="http://schemas.microsoft.com/office/powerpoint/2010/main" val="19149231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latin typeface="Ink Free" panose="03080402000500000000" pitchFamily="66" charset="0"/>
              </a:rPr>
              <a:t>LES EFFETS</a:t>
            </a:r>
            <a:endParaRPr lang="fr-FR" dirty="0">
              <a:latin typeface="Ink Free" panose="03080402000500000000" pitchFamily="66" charset="0"/>
            </a:endParaRPr>
          </a:p>
        </p:txBody>
      </p:sp>
      <p:sp>
        <p:nvSpPr>
          <p:cNvPr id="3" name="Espace réservé du contenu 2"/>
          <p:cNvSpPr>
            <a:spLocks noGrp="1"/>
          </p:cNvSpPr>
          <p:nvPr>
            <p:ph idx="1"/>
          </p:nvPr>
        </p:nvSpPr>
        <p:spPr>
          <a:xfrm>
            <a:off x="1066800" y="1600200"/>
            <a:ext cx="10201422" cy="4744329"/>
          </a:xfrm>
        </p:spPr>
        <p:txBody>
          <a:bodyPr>
            <a:normAutofit lnSpcReduction="10000"/>
          </a:bodyPr>
          <a:lstStyle/>
          <a:p>
            <a:pPr algn="ctr">
              <a:buNone/>
            </a:pPr>
            <a:endParaRPr lang="fr-FR" dirty="0" smtClean="0">
              <a:solidFill>
                <a:srgbClr val="FFFF00"/>
              </a:solidFill>
              <a:latin typeface="Bookman Old Style" pitchFamily="18" charset="0"/>
            </a:endParaRPr>
          </a:p>
          <a:p>
            <a:pPr algn="ctr">
              <a:buNone/>
            </a:pPr>
            <a:r>
              <a:rPr lang="fr-FR" sz="2000" dirty="0" smtClean="0">
                <a:solidFill>
                  <a:srgbClr val="FFFF00"/>
                </a:solidFill>
                <a:latin typeface="Ink Free" panose="03080402000500000000" pitchFamily="66" charset="0"/>
              </a:rPr>
              <a:t>Des pratiques qui peuvent être appréciées</a:t>
            </a:r>
            <a:r>
              <a:rPr lang="fr-FR" sz="2000" dirty="0" smtClean="0">
                <a:solidFill>
                  <a:schemeClr val="accent1"/>
                </a:solidFill>
                <a:latin typeface="Ink Free" panose="03080402000500000000" pitchFamily="66" charset="0"/>
              </a:rPr>
              <a:t/>
            </a:r>
            <a:br>
              <a:rPr lang="fr-FR" sz="2000" dirty="0" smtClean="0">
                <a:solidFill>
                  <a:schemeClr val="accent1"/>
                </a:solidFill>
                <a:latin typeface="Ink Free" panose="03080402000500000000" pitchFamily="66" charset="0"/>
              </a:rPr>
            </a:br>
            <a:endParaRPr lang="fr-FR" sz="2000" dirty="0" smtClean="0">
              <a:latin typeface="Ink Free" panose="03080402000500000000" pitchFamily="66" charset="0"/>
            </a:endParaRPr>
          </a:p>
          <a:p>
            <a:r>
              <a:rPr lang="fr-FR" sz="2000" dirty="0" smtClean="0">
                <a:latin typeface="Ink Free" panose="03080402000500000000" pitchFamily="66" charset="0"/>
              </a:rPr>
              <a:t>  Quelques </a:t>
            </a:r>
            <a:r>
              <a:rPr lang="fr-FR" sz="2000" dirty="0">
                <a:latin typeface="Ink Free" panose="03080402000500000000" pitchFamily="66" charset="0"/>
              </a:rPr>
              <a:t>indicateurs pour l'enseignant: </a:t>
            </a:r>
          </a:p>
          <a:p>
            <a:pPr algn="ctr">
              <a:buNone/>
            </a:pPr>
            <a:r>
              <a:rPr lang="fr-FR" sz="2000" b="1" i="1" dirty="0">
                <a:latin typeface="Ink Free" panose="03080402000500000000" pitchFamily="66" charset="0"/>
              </a:rPr>
              <a:t>les effets sur l'élève et sur la classe</a:t>
            </a:r>
            <a:endParaRPr lang="fr-FR" sz="2000" dirty="0">
              <a:latin typeface="Ink Free" panose="03080402000500000000" pitchFamily="66" charset="0"/>
            </a:endParaRPr>
          </a:p>
          <a:p>
            <a:pPr>
              <a:buNone/>
            </a:pPr>
            <a:r>
              <a:rPr lang="fr-FR" sz="2000" dirty="0">
                <a:latin typeface="Ink Free" panose="03080402000500000000" pitchFamily="66" charset="0"/>
              </a:rPr>
              <a:t>    qualité de l'ambiance de classe, qualité de la représentation corporelle, l'adhésion des élèves à l'activité, la qualité de l'écoute et de l'attention...</a:t>
            </a:r>
          </a:p>
          <a:p>
            <a:endParaRPr lang="fr-FR" sz="2000" dirty="0">
              <a:latin typeface="Ink Free" panose="03080402000500000000" pitchFamily="66" charset="0"/>
            </a:endParaRPr>
          </a:p>
          <a:p>
            <a:r>
              <a:rPr lang="fr-FR" sz="2000" dirty="0">
                <a:latin typeface="Ink Free" panose="03080402000500000000" pitchFamily="66" charset="0"/>
              </a:rPr>
              <a:t>  </a:t>
            </a:r>
            <a:r>
              <a:rPr lang="fr-FR" sz="2000" dirty="0" smtClean="0">
                <a:latin typeface="Ink Free" panose="03080402000500000000" pitchFamily="66" charset="0"/>
              </a:rPr>
              <a:t>Quelques </a:t>
            </a:r>
            <a:r>
              <a:rPr lang="fr-FR" sz="2000" dirty="0">
                <a:latin typeface="Ink Free" panose="03080402000500000000" pitchFamily="66" charset="0"/>
              </a:rPr>
              <a:t>indicateurs pour l'enfant (auto-évalués): </a:t>
            </a:r>
          </a:p>
          <a:p>
            <a:pPr algn="ctr">
              <a:buNone/>
            </a:pPr>
            <a:r>
              <a:rPr lang="fr-FR" sz="2000" b="1" i="1" dirty="0">
                <a:latin typeface="Ink Free" panose="03080402000500000000" pitchFamily="66" charset="0"/>
              </a:rPr>
              <a:t>les effets sur soi</a:t>
            </a:r>
            <a:r>
              <a:rPr lang="fr-FR" sz="2000" dirty="0">
                <a:latin typeface="Ink Free" panose="03080402000500000000" pitchFamily="66" charset="0"/>
              </a:rPr>
              <a:t> </a:t>
            </a:r>
          </a:p>
          <a:p>
            <a:pPr>
              <a:buNone/>
            </a:pPr>
            <a:r>
              <a:rPr lang="fr-FR" sz="2000" dirty="0">
                <a:latin typeface="Ink Free" panose="03080402000500000000" pitchFamily="66" charset="0"/>
              </a:rPr>
              <a:t>    je sais prendre mon temps :"je sais faire  les choses lentement", « je sais respirer » </a:t>
            </a:r>
            <a:r>
              <a:rPr lang="fr-FR" sz="2000" dirty="0" smtClean="0">
                <a:latin typeface="Ink Free" panose="03080402000500000000" pitchFamily="66" charset="0"/>
              </a:rPr>
              <a:t>,</a:t>
            </a:r>
          </a:p>
          <a:p>
            <a:pPr>
              <a:buNone/>
            </a:pPr>
            <a:r>
              <a:rPr lang="fr-FR" sz="2000" dirty="0" smtClean="0">
                <a:latin typeface="Ink Free" panose="03080402000500000000" pitchFamily="66" charset="0"/>
              </a:rPr>
              <a:t> </a:t>
            </a:r>
            <a:r>
              <a:rPr lang="fr-FR" sz="2000" dirty="0">
                <a:latin typeface="Ink Free" panose="03080402000500000000" pitchFamily="66" charset="0"/>
              </a:rPr>
              <a:t>"je sais prendre de l'air et le souffler", je sais exprimer mon ressenti : "je me sens..."...</a:t>
            </a:r>
          </a:p>
          <a:p>
            <a:endParaRPr lang="fr-FR" dirty="0"/>
          </a:p>
        </p:txBody>
      </p:sp>
      <p:pic>
        <p:nvPicPr>
          <p:cNvPr id="4" name="Image 3"/>
          <p:cNvPicPr>
            <a:picLocks noChangeAspect="1"/>
          </p:cNvPicPr>
          <p:nvPr/>
        </p:nvPicPr>
        <p:blipFill>
          <a:blip r:embed="rId2"/>
          <a:stretch>
            <a:fillRect/>
          </a:stretch>
        </p:blipFill>
        <p:spPr>
          <a:xfrm>
            <a:off x="10762210" y="5785543"/>
            <a:ext cx="1012024" cy="688908"/>
          </a:xfrm>
          <a:prstGeom prst="rect">
            <a:avLst/>
          </a:prstGeom>
        </p:spPr>
      </p:pic>
    </p:spTree>
    <p:extLst>
      <p:ext uri="{BB962C8B-B14F-4D97-AF65-F5344CB8AC3E}">
        <p14:creationId xmlns:p14="http://schemas.microsoft.com/office/powerpoint/2010/main" val="13353511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latin typeface="Ink Free" panose="03080402000500000000" pitchFamily="66" charset="0"/>
              </a:rPr>
              <a:t>QUELQUES CONSEILS </a:t>
            </a:r>
            <a:endParaRPr lang="fr-FR" dirty="0"/>
          </a:p>
        </p:txBody>
      </p:sp>
      <p:sp>
        <p:nvSpPr>
          <p:cNvPr id="3" name="Espace réservé du contenu 2"/>
          <p:cNvSpPr>
            <a:spLocks noGrp="1"/>
          </p:cNvSpPr>
          <p:nvPr>
            <p:ph sz="half" idx="1"/>
          </p:nvPr>
        </p:nvSpPr>
        <p:spPr>
          <a:ln>
            <a:solidFill>
              <a:schemeClr val="accent5">
                <a:lumMod val="60000"/>
                <a:lumOff val="40000"/>
              </a:schemeClr>
            </a:solidFill>
          </a:ln>
        </p:spPr>
        <p:txBody>
          <a:bodyPr>
            <a:normAutofit fontScale="32500" lnSpcReduction="20000"/>
          </a:bodyPr>
          <a:lstStyle/>
          <a:p>
            <a:endParaRPr lang="fr-FR" sz="5600" dirty="0" smtClean="0">
              <a:latin typeface="Ink Free" panose="03080402000500000000" pitchFamily="66" charset="0"/>
            </a:endParaRPr>
          </a:p>
          <a:p>
            <a:r>
              <a:rPr lang="fr-FR" sz="5600" dirty="0" smtClean="0">
                <a:latin typeface="Ink Free" panose="03080402000500000000" pitchFamily="66" charset="0"/>
              </a:rPr>
              <a:t>Les </a:t>
            </a:r>
            <a:r>
              <a:rPr lang="fr-FR" sz="5600" dirty="0">
                <a:latin typeface="Ink Free" panose="03080402000500000000" pitchFamily="66" charset="0"/>
              </a:rPr>
              <a:t>conditions de pratique: </a:t>
            </a:r>
          </a:p>
          <a:p>
            <a:pPr lvl="1"/>
            <a:r>
              <a:rPr lang="fr-FR" sz="5600" dirty="0">
                <a:latin typeface="Ink Free" panose="03080402000500000000" pitchFamily="66" charset="0"/>
              </a:rPr>
              <a:t>Rituel ou non </a:t>
            </a:r>
          </a:p>
          <a:p>
            <a:pPr lvl="1"/>
            <a:r>
              <a:rPr lang="fr-FR" sz="5600" dirty="0">
                <a:latin typeface="Ink Free" panose="03080402000500000000" pitchFamily="66" charset="0"/>
              </a:rPr>
              <a:t>Pièce au calme</a:t>
            </a:r>
          </a:p>
          <a:p>
            <a:pPr lvl="1"/>
            <a:r>
              <a:rPr lang="fr-FR" sz="5600" dirty="0">
                <a:latin typeface="Ink Free" panose="03080402000500000000" pitchFamily="66" charset="0"/>
              </a:rPr>
              <a:t>Température agréable</a:t>
            </a:r>
          </a:p>
          <a:p>
            <a:pPr lvl="1"/>
            <a:r>
              <a:rPr lang="fr-FR" sz="5600" dirty="0">
                <a:latin typeface="Ink Free" panose="03080402000500000000" pitchFamily="66" charset="0"/>
              </a:rPr>
              <a:t>Temps de pratique variable</a:t>
            </a:r>
          </a:p>
          <a:p>
            <a:pPr lvl="1"/>
            <a:r>
              <a:rPr lang="fr-FR" sz="5600" dirty="0">
                <a:latin typeface="Ink Free" panose="03080402000500000000" pitchFamily="66" charset="0"/>
              </a:rPr>
              <a:t>Tenue confortable</a:t>
            </a:r>
          </a:p>
          <a:p>
            <a:pPr lvl="1"/>
            <a:endParaRPr lang="fr-FR" sz="5600" dirty="0">
              <a:latin typeface="Ink Free" panose="03080402000500000000" pitchFamily="66" charset="0"/>
            </a:endParaRPr>
          </a:p>
          <a:p>
            <a:r>
              <a:rPr lang="fr-FR" sz="5600" dirty="0">
                <a:latin typeface="Ink Free" panose="03080402000500000000" pitchFamily="66" charset="0"/>
              </a:rPr>
              <a:t>L'adhésion personnelle est essentielle, aussi,  chacun fait les exercices à sa mesure sachant qu'il n'y a pas de modèle à respecter, ni recherche de résultat</a:t>
            </a:r>
          </a:p>
          <a:p>
            <a:endParaRPr lang="fr-FR" dirty="0"/>
          </a:p>
        </p:txBody>
      </p:sp>
      <p:pic>
        <p:nvPicPr>
          <p:cNvPr id="7" name="Image 6"/>
          <p:cNvPicPr>
            <a:picLocks noChangeAspect="1"/>
          </p:cNvPicPr>
          <p:nvPr/>
        </p:nvPicPr>
        <p:blipFill>
          <a:blip r:embed="rId2"/>
          <a:stretch>
            <a:fillRect/>
          </a:stretch>
        </p:blipFill>
        <p:spPr>
          <a:xfrm>
            <a:off x="10687607" y="5701137"/>
            <a:ext cx="1012024" cy="688908"/>
          </a:xfrm>
          <a:prstGeom prst="rect">
            <a:avLst/>
          </a:prstGeom>
        </p:spPr>
      </p:pic>
      <p:sp>
        <p:nvSpPr>
          <p:cNvPr id="9" name="Espace réservé du contenu 2"/>
          <p:cNvSpPr>
            <a:spLocks noGrp="1"/>
          </p:cNvSpPr>
          <p:nvPr>
            <p:ph sz="half" idx="1"/>
          </p:nvPr>
        </p:nvSpPr>
        <p:spPr>
          <a:xfrm>
            <a:off x="6096000" y="2103120"/>
            <a:ext cx="4754880" cy="3749040"/>
          </a:xfrm>
          <a:ln>
            <a:solidFill>
              <a:schemeClr val="accent5">
                <a:lumMod val="60000"/>
                <a:lumOff val="40000"/>
              </a:schemeClr>
            </a:solidFill>
          </a:ln>
        </p:spPr>
        <p:txBody>
          <a:bodyPr>
            <a:normAutofit/>
          </a:bodyPr>
          <a:lstStyle/>
          <a:p>
            <a:endParaRPr lang="fr-FR" sz="5600" dirty="0" smtClean="0">
              <a:latin typeface="Ink Free" panose="03080402000500000000" pitchFamily="66" charset="0"/>
            </a:endParaRPr>
          </a:p>
          <a:p>
            <a:endParaRPr lang="fr-FR" dirty="0"/>
          </a:p>
        </p:txBody>
      </p:sp>
      <p:sp>
        <p:nvSpPr>
          <p:cNvPr id="10" name="Rectangle 9"/>
          <p:cNvSpPr/>
          <p:nvPr/>
        </p:nvSpPr>
        <p:spPr>
          <a:xfrm>
            <a:off x="6227299" y="2823478"/>
            <a:ext cx="4460308" cy="2308324"/>
          </a:xfrm>
          <a:prstGeom prst="rect">
            <a:avLst/>
          </a:prstGeom>
        </p:spPr>
        <p:txBody>
          <a:bodyPr wrap="square">
            <a:spAutoFit/>
          </a:bodyPr>
          <a:lstStyle/>
          <a:p>
            <a:r>
              <a:rPr lang="fr-FR" dirty="0" smtClean="0">
                <a:latin typeface="Ink Free" panose="03080402000500000000" pitchFamily="66" charset="0"/>
              </a:rPr>
              <a:t>° S’adapter </a:t>
            </a:r>
            <a:r>
              <a:rPr lang="fr-FR" dirty="0">
                <a:latin typeface="Ink Free" panose="03080402000500000000" pitchFamily="66" charset="0"/>
              </a:rPr>
              <a:t>à l’âge des enfants</a:t>
            </a:r>
          </a:p>
          <a:p>
            <a:endParaRPr lang="fr-FR" dirty="0">
              <a:latin typeface="Ink Free" panose="03080402000500000000" pitchFamily="66" charset="0"/>
            </a:endParaRPr>
          </a:p>
          <a:p>
            <a:r>
              <a:rPr lang="fr-FR" dirty="0" smtClean="0">
                <a:latin typeface="Ink Free" panose="03080402000500000000" pitchFamily="66" charset="0"/>
              </a:rPr>
              <a:t>°  Une </a:t>
            </a:r>
            <a:r>
              <a:rPr lang="fr-FR" dirty="0">
                <a:latin typeface="Ink Free" panose="03080402000500000000" pitchFamily="66" charset="0"/>
              </a:rPr>
              <a:t>approche ludique</a:t>
            </a:r>
          </a:p>
          <a:p>
            <a:endParaRPr lang="fr-FR" dirty="0">
              <a:latin typeface="Ink Free" panose="03080402000500000000" pitchFamily="66" charset="0"/>
            </a:endParaRPr>
          </a:p>
          <a:p>
            <a:r>
              <a:rPr lang="fr-FR" dirty="0">
                <a:latin typeface="Ink Free" panose="03080402000500000000" pitchFamily="66" charset="0"/>
              </a:rPr>
              <a:t> </a:t>
            </a:r>
            <a:r>
              <a:rPr lang="fr-FR" dirty="0" smtClean="0">
                <a:latin typeface="Ink Free" panose="03080402000500000000" pitchFamily="66" charset="0"/>
              </a:rPr>
              <a:t>° On </a:t>
            </a:r>
            <a:r>
              <a:rPr lang="fr-FR" dirty="0">
                <a:latin typeface="Ink Free" panose="03080402000500000000" pitchFamily="66" charset="0"/>
              </a:rPr>
              <a:t>prend le temps de faire à son rythme, </a:t>
            </a:r>
            <a:endParaRPr lang="fr-FR" dirty="0" smtClean="0">
              <a:latin typeface="Ink Free" panose="03080402000500000000" pitchFamily="66" charset="0"/>
            </a:endParaRPr>
          </a:p>
          <a:p>
            <a:r>
              <a:rPr lang="fr-FR" dirty="0" smtClean="0">
                <a:latin typeface="Ink Free" panose="03080402000500000000" pitchFamily="66" charset="0"/>
              </a:rPr>
              <a:t>sans </a:t>
            </a:r>
            <a:r>
              <a:rPr lang="fr-FR" dirty="0">
                <a:latin typeface="Ink Free" panose="03080402000500000000" pitchFamily="66" charset="0"/>
              </a:rPr>
              <a:t>précipitation</a:t>
            </a:r>
          </a:p>
          <a:p>
            <a:endParaRPr lang="fr-FR" dirty="0">
              <a:latin typeface="Ink Free" panose="03080402000500000000" pitchFamily="66" charset="0"/>
            </a:endParaRPr>
          </a:p>
          <a:p>
            <a:r>
              <a:rPr lang="fr-FR" dirty="0" smtClean="0">
                <a:latin typeface="Ink Free" panose="03080402000500000000" pitchFamily="66" charset="0"/>
              </a:rPr>
              <a:t>° Accepter </a:t>
            </a:r>
            <a:r>
              <a:rPr lang="fr-FR" dirty="0">
                <a:latin typeface="Ink Free" panose="03080402000500000000" pitchFamily="66" charset="0"/>
              </a:rPr>
              <a:t>les bâillements, rires, soupirs, </a:t>
            </a:r>
          </a:p>
        </p:txBody>
      </p:sp>
    </p:spTree>
    <p:extLst>
      <p:ext uri="{BB962C8B-B14F-4D97-AF65-F5344CB8AC3E}">
        <p14:creationId xmlns:p14="http://schemas.microsoft.com/office/powerpoint/2010/main" val="6451265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latin typeface="Ink Free" panose="03080402000500000000" pitchFamily="66" charset="0"/>
              </a:rPr>
              <a:t>POUR ALLER PLUS LOIN</a:t>
            </a:r>
            <a:endParaRPr lang="fr-FR" dirty="0">
              <a:latin typeface="Ink Free" panose="03080402000500000000" pitchFamily="66" charset="0"/>
            </a:endParaRPr>
          </a:p>
        </p:txBody>
      </p:sp>
      <p:sp>
        <p:nvSpPr>
          <p:cNvPr id="3" name="Espace réservé du contenu 2"/>
          <p:cNvSpPr>
            <a:spLocks noGrp="1"/>
          </p:cNvSpPr>
          <p:nvPr>
            <p:ph idx="1"/>
          </p:nvPr>
        </p:nvSpPr>
        <p:spPr/>
        <p:txBody>
          <a:bodyPr>
            <a:normAutofit lnSpcReduction="10000"/>
          </a:bodyPr>
          <a:lstStyle/>
          <a:p>
            <a:endParaRPr lang="fr-FR" dirty="0" smtClean="0"/>
          </a:p>
          <a:p>
            <a:r>
              <a:rPr lang="fr-FR" sz="2400" dirty="0" smtClean="0">
                <a:latin typeface="Ink Free" panose="03080402000500000000" pitchFamily="66" charset="0"/>
              </a:rPr>
              <a:t>Pratiquer pour vous</a:t>
            </a:r>
          </a:p>
          <a:p>
            <a:r>
              <a:rPr lang="fr-FR" sz="2400" dirty="0" smtClean="0">
                <a:latin typeface="Ink Free" panose="03080402000500000000" pitchFamily="66" charset="0"/>
              </a:rPr>
              <a:t>Proposer une pratique à vos élèves </a:t>
            </a:r>
          </a:p>
          <a:p>
            <a:r>
              <a:rPr lang="fr-FR" sz="2400" dirty="0" smtClean="0">
                <a:latin typeface="Ink Free" panose="03080402000500000000" pitchFamily="66" charset="0"/>
              </a:rPr>
              <a:t>RYE : recherche sur le yoga dans l’éducation</a:t>
            </a:r>
          </a:p>
          <a:p>
            <a:pPr lvl="1">
              <a:buNone/>
            </a:pPr>
            <a:r>
              <a:rPr lang="fr-FR" sz="2400" dirty="0" smtClean="0">
                <a:latin typeface="Ink Free" panose="03080402000500000000" pitchFamily="66" charset="0"/>
              </a:rPr>
              <a:t> </a:t>
            </a:r>
            <a:r>
              <a:rPr lang="fr-FR" sz="2400" i="1" dirty="0" smtClean="0">
                <a:latin typeface="Ink Free" panose="03080402000500000000" pitchFamily="66" charset="0"/>
              </a:rPr>
              <a:t>agrément par le ministère de l’ Education Nationale</a:t>
            </a:r>
          </a:p>
          <a:p>
            <a:endParaRPr lang="fr-FR" sz="2400" dirty="0" smtClean="0">
              <a:latin typeface="Ink Free" panose="03080402000500000000" pitchFamily="66" charset="0"/>
            </a:endParaRPr>
          </a:p>
          <a:p>
            <a:pPr>
              <a:buNone/>
            </a:pPr>
            <a:r>
              <a:rPr lang="fr-FR" sz="2400" u="sng" dirty="0" smtClean="0">
                <a:latin typeface="Ink Free" panose="03080402000500000000" pitchFamily="66" charset="0"/>
              </a:rPr>
              <a:t>Complémentarité</a:t>
            </a:r>
          </a:p>
          <a:p>
            <a:r>
              <a:rPr lang="fr-FR" sz="2400" dirty="0" smtClean="0">
                <a:latin typeface="Ink Free" panose="03080402000500000000" pitchFamily="66" charset="0"/>
              </a:rPr>
              <a:t>Yoga et Natation:</a:t>
            </a:r>
          </a:p>
          <a:p>
            <a:pPr lvl="1"/>
            <a:r>
              <a:rPr lang="fr-FR" sz="2400" dirty="0" smtClean="0">
                <a:latin typeface="Ink Free" panose="03080402000500000000" pitchFamily="66" charset="0"/>
              </a:rPr>
              <a:t>Confiance – relâchement  - souffle</a:t>
            </a:r>
            <a:endParaRPr lang="fr-FR" sz="2400" dirty="0">
              <a:latin typeface="Ink Free" panose="03080402000500000000" pitchFamily="66" charset="0"/>
            </a:endParaRPr>
          </a:p>
        </p:txBody>
      </p:sp>
      <p:pic>
        <p:nvPicPr>
          <p:cNvPr id="4" name="Image 3"/>
          <p:cNvPicPr>
            <a:picLocks noChangeAspect="1"/>
          </p:cNvPicPr>
          <p:nvPr/>
        </p:nvPicPr>
        <p:blipFill>
          <a:blip r:embed="rId2"/>
          <a:stretch>
            <a:fillRect/>
          </a:stretch>
        </p:blipFill>
        <p:spPr>
          <a:xfrm>
            <a:off x="10752832" y="5779512"/>
            <a:ext cx="1012024" cy="688908"/>
          </a:xfrm>
          <a:prstGeom prst="rect">
            <a:avLst/>
          </a:prstGeom>
        </p:spPr>
      </p:pic>
    </p:spTree>
    <p:extLst>
      <p:ext uri="{BB962C8B-B14F-4D97-AF65-F5344CB8AC3E}">
        <p14:creationId xmlns:p14="http://schemas.microsoft.com/office/powerpoint/2010/main" val="37429184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latin typeface="Ink Free" panose="03080402000500000000" pitchFamily="66" charset="0"/>
              </a:rPr>
              <a:t>LA « FOLIE DU YOGA »</a:t>
            </a:r>
            <a:endParaRPr lang="fr-FR" dirty="0">
              <a:latin typeface="Ink Free" panose="03080402000500000000" pitchFamily="66" charset="0"/>
            </a:endParaRPr>
          </a:p>
        </p:txBody>
      </p:sp>
      <p:sp>
        <p:nvSpPr>
          <p:cNvPr id="3" name="Espace réservé du contenu 2"/>
          <p:cNvSpPr>
            <a:spLocks noGrp="1"/>
          </p:cNvSpPr>
          <p:nvPr>
            <p:ph idx="1"/>
          </p:nvPr>
        </p:nvSpPr>
        <p:spPr>
          <a:xfrm>
            <a:off x="1659986" y="1700585"/>
            <a:ext cx="8496888" cy="4714283"/>
          </a:xfrm>
          <a:solidFill>
            <a:schemeClr val="tx2">
              <a:lumMod val="75000"/>
            </a:schemeClr>
          </a:solidFill>
        </p:spPr>
        <p:txBody>
          <a:bodyPr/>
          <a:lstStyle/>
          <a:p>
            <a:pPr marL="0" indent="0" algn="ctr">
              <a:buNone/>
            </a:pPr>
            <a:r>
              <a:rPr lang="fr-FR" dirty="0" smtClean="0">
                <a:latin typeface="Ink Free" panose="03080402000500000000" pitchFamily="66" charset="0"/>
                <a:hlinkClick r:id="rId2"/>
              </a:rPr>
              <a:t>https</a:t>
            </a:r>
            <a:r>
              <a:rPr lang="fr-FR" dirty="0">
                <a:latin typeface="Ink Free" panose="03080402000500000000" pitchFamily="66" charset="0"/>
                <a:hlinkClick r:id="rId2"/>
              </a:rPr>
              <a:t>://</a:t>
            </a:r>
            <a:r>
              <a:rPr lang="fr-FR" dirty="0" smtClean="0">
                <a:latin typeface="Ink Free" panose="03080402000500000000" pitchFamily="66" charset="0"/>
                <a:hlinkClick r:id="rId2"/>
              </a:rPr>
              <a:t>www.franceinter.fr/theme/yoga</a:t>
            </a:r>
            <a:endParaRPr lang="fr-FR" dirty="0">
              <a:latin typeface="Ink Free" panose="03080402000500000000" pitchFamily="66" charset="0"/>
            </a:endParaRPr>
          </a:p>
          <a:p>
            <a:pPr marL="0" indent="0" algn="ctr">
              <a:buNone/>
            </a:pPr>
            <a:r>
              <a:rPr lang="fr-FR" sz="2000" dirty="0">
                <a:latin typeface="Ink Free" panose="03080402000500000000" pitchFamily="66" charset="0"/>
              </a:rPr>
              <a:t>29 émissions sur la thématique du yoga !</a:t>
            </a:r>
          </a:p>
          <a:p>
            <a:endParaRPr lang="fr-FR" dirty="0">
              <a:latin typeface="Ink Free" panose="03080402000500000000" pitchFamily="66" charset="0"/>
            </a:endParaRPr>
          </a:p>
        </p:txBody>
      </p:sp>
      <p:sp>
        <p:nvSpPr>
          <p:cNvPr id="5" name="AutoShape 2" descr="Grand bien vous fasse - Home | Facebook"/>
          <p:cNvSpPr>
            <a:spLocks noChangeAspect="1" noChangeArrowheads="1"/>
          </p:cNvSpPr>
          <p:nvPr/>
        </p:nvSpPr>
        <p:spPr bwMode="auto">
          <a:xfrm>
            <a:off x="1659986" y="-531440"/>
            <a:ext cx="3467100" cy="13239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6" name="Image 5"/>
          <p:cNvPicPr>
            <a:picLocks noChangeAspect="1"/>
          </p:cNvPicPr>
          <p:nvPr/>
        </p:nvPicPr>
        <p:blipFill>
          <a:blip r:embed="rId3"/>
          <a:stretch>
            <a:fillRect/>
          </a:stretch>
        </p:blipFill>
        <p:spPr>
          <a:xfrm>
            <a:off x="3961861" y="2717151"/>
            <a:ext cx="3467100" cy="1314450"/>
          </a:xfrm>
          <a:prstGeom prst="rect">
            <a:avLst/>
          </a:prstGeom>
        </p:spPr>
      </p:pic>
      <p:pic>
        <p:nvPicPr>
          <p:cNvPr id="7" name="Image 6"/>
          <p:cNvPicPr>
            <a:picLocks noChangeAspect="1"/>
          </p:cNvPicPr>
          <p:nvPr/>
        </p:nvPicPr>
        <p:blipFill>
          <a:blip r:embed="rId4"/>
          <a:stretch>
            <a:fillRect/>
          </a:stretch>
        </p:blipFill>
        <p:spPr>
          <a:xfrm>
            <a:off x="1849368" y="4714230"/>
            <a:ext cx="7776864" cy="1450856"/>
          </a:xfrm>
          <a:prstGeom prst="rect">
            <a:avLst/>
          </a:prstGeom>
        </p:spPr>
      </p:pic>
      <p:sp>
        <p:nvSpPr>
          <p:cNvPr id="8" name="Rectangle 7"/>
          <p:cNvSpPr/>
          <p:nvPr/>
        </p:nvSpPr>
        <p:spPr>
          <a:xfrm>
            <a:off x="1849368" y="4146646"/>
            <a:ext cx="5014514" cy="369332"/>
          </a:xfrm>
          <a:prstGeom prst="rect">
            <a:avLst/>
          </a:prstGeom>
        </p:spPr>
        <p:txBody>
          <a:bodyPr wrap="none">
            <a:spAutoFit/>
          </a:bodyPr>
          <a:lstStyle/>
          <a:p>
            <a:r>
              <a:rPr lang="fr-FR" dirty="0">
                <a:latin typeface="Ink Free" panose="03080402000500000000" pitchFamily="66" charset="0"/>
                <a:hlinkClick r:id="rId5"/>
              </a:rPr>
              <a:t>https://www.radiofrance.fr/sujets/yoga</a:t>
            </a:r>
            <a:r>
              <a:rPr lang="fr-FR" dirty="0">
                <a:latin typeface="Ink Free" panose="03080402000500000000" pitchFamily="66" charset="0"/>
              </a:rPr>
              <a:t> </a:t>
            </a:r>
            <a:r>
              <a:rPr lang="fr-FR" sz="1200" dirty="0">
                <a:latin typeface="Ink Free" panose="03080402000500000000" pitchFamily="66" charset="0"/>
              </a:rPr>
              <a:t>(11ème vidéo)</a:t>
            </a:r>
          </a:p>
        </p:txBody>
      </p:sp>
      <p:pic>
        <p:nvPicPr>
          <p:cNvPr id="9" name="Image 8"/>
          <p:cNvPicPr>
            <a:picLocks noChangeAspect="1"/>
          </p:cNvPicPr>
          <p:nvPr/>
        </p:nvPicPr>
        <p:blipFill>
          <a:blip r:embed="rId6"/>
          <a:stretch>
            <a:fillRect/>
          </a:stretch>
        </p:blipFill>
        <p:spPr>
          <a:xfrm>
            <a:off x="10750060" y="5725960"/>
            <a:ext cx="1012024" cy="688908"/>
          </a:xfrm>
          <a:prstGeom prst="rect">
            <a:avLst/>
          </a:prstGeom>
        </p:spPr>
      </p:pic>
    </p:spTree>
    <p:extLst>
      <p:ext uri="{BB962C8B-B14F-4D97-AF65-F5344CB8AC3E}">
        <p14:creationId xmlns:p14="http://schemas.microsoft.com/office/powerpoint/2010/main" val="2551899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3877711" y="455590"/>
            <a:ext cx="2520280" cy="2520280"/>
          </a:xfrm>
          <a:prstGeom prst="rect">
            <a:avLst/>
          </a:prstGeom>
        </p:spPr>
      </p:pic>
      <p:sp>
        <p:nvSpPr>
          <p:cNvPr id="7" name="Rectangle avec coin arrondi et coin rogné 6"/>
          <p:cNvSpPr/>
          <p:nvPr/>
        </p:nvSpPr>
        <p:spPr>
          <a:xfrm>
            <a:off x="3023867" y="2975760"/>
            <a:ext cx="2736304" cy="936104"/>
          </a:xfrm>
          <a:prstGeom prst="snip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rgbClr val="002060"/>
                </a:solidFill>
              </a:rPr>
              <a:t>Elizabeth </a:t>
            </a:r>
            <a:r>
              <a:rPr lang="fr-FR" sz="1400" dirty="0" err="1">
                <a:solidFill>
                  <a:srgbClr val="002060"/>
                </a:solidFill>
              </a:rPr>
              <a:t>Jouanne</a:t>
            </a:r>
            <a:endParaRPr lang="fr-FR" sz="1400" dirty="0">
              <a:solidFill>
                <a:srgbClr val="002060"/>
              </a:solidFill>
            </a:endParaRPr>
          </a:p>
          <a:p>
            <a:pPr algn="ctr"/>
            <a:r>
              <a:rPr lang="fr-FR" sz="1400" dirty="0">
                <a:solidFill>
                  <a:srgbClr val="00B050"/>
                </a:solidFill>
              </a:rPr>
              <a:t>Enseignante EM – professeur de yoga</a:t>
            </a:r>
          </a:p>
        </p:txBody>
      </p:sp>
      <p:pic>
        <p:nvPicPr>
          <p:cNvPr id="10" name="Image 9"/>
          <p:cNvPicPr>
            <a:picLocks noChangeAspect="1"/>
          </p:cNvPicPr>
          <p:nvPr/>
        </p:nvPicPr>
        <p:blipFill>
          <a:blip r:embed="rId3"/>
          <a:stretch>
            <a:fillRect/>
          </a:stretch>
        </p:blipFill>
        <p:spPr>
          <a:xfrm>
            <a:off x="7304359" y="2618687"/>
            <a:ext cx="1693912" cy="2129153"/>
          </a:xfrm>
          <a:prstGeom prst="rect">
            <a:avLst/>
          </a:prstGeom>
        </p:spPr>
      </p:pic>
      <p:pic>
        <p:nvPicPr>
          <p:cNvPr id="11" name="Image 10"/>
          <p:cNvPicPr>
            <a:picLocks noChangeAspect="1"/>
          </p:cNvPicPr>
          <p:nvPr/>
        </p:nvPicPr>
        <p:blipFill>
          <a:blip r:embed="rId4"/>
          <a:stretch>
            <a:fillRect/>
          </a:stretch>
        </p:blipFill>
        <p:spPr>
          <a:xfrm>
            <a:off x="9030891" y="2922927"/>
            <a:ext cx="2303109" cy="1607616"/>
          </a:xfrm>
          <a:prstGeom prst="rect">
            <a:avLst/>
          </a:prstGeom>
        </p:spPr>
      </p:pic>
      <p:sp>
        <p:nvSpPr>
          <p:cNvPr id="12" name="Rectangle avec coins arrondis en diagonale 11"/>
          <p:cNvSpPr/>
          <p:nvPr/>
        </p:nvSpPr>
        <p:spPr>
          <a:xfrm>
            <a:off x="5559027" y="5481906"/>
            <a:ext cx="2592288" cy="792088"/>
          </a:xfrm>
          <a:prstGeom prst="round2Diag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rgbClr val="00B050"/>
                </a:solidFill>
              </a:rPr>
              <a:t>Agnès </a:t>
            </a:r>
            <a:r>
              <a:rPr lang="fr-FR" sz="1400" dirty="0" err="1">
                <a:solidFill>
                  <a:srgbClr val="00B050"/>
                </a:solidFill>
              </a:rPr>
              <a:t>Gliozzo</a:t>
            </a:r>
            <a:r>
              <a:rPr lang="fr-FR" sz="1400" dirty="0">
                <a:solidFill>
                  <a:srgbClr val="00B050"/>
                </a:solidFill>
              </a:rPr>
              <a:t/>
            </a:r>
            <a:br>
              <a:rPr lang="fr-FR" sz="1400" dirty="0">
                <a:solidFill>
                  <a:srgbClr val="00B050"/>
                </a:solidFill>
              </a:rPr>
            </a:br>
            <a:r>
              <a:rPr lang="fr-FR" sz="1400" dirty="0">
                <a:solidFill>
                  <a:srgbClr val="C00000"/>
                </a:solidFill>
              </a:rPr>
              <a:t>Professeur de yoga</a:t>
            </a:r>
          </a:p>
        </p:txBody>
      </p:sp>
      <p:pic>
        <p:nvPicPr>
          <p:cNvPr id="13" name="Image 12"/>
          <p:cNvPicPr>
            <a:picLocks noChangeAspect="1"/>
          </p:cNvPicPr>
          <p:nvPr/>
        </p:nvPicPr>
        <p:blipFill>
          <a:blip r:embed="rId5"/>
          <a:stretch>
            <a:fillRect/>
          </a:stretch>
        </p:blipFill>
        <p:spPr>
          <a:xfrm>
            <a:off x="3458858" y="3997968"/>
            <a:ext cx="1866322" cy="2413097"/>
          </a:xfrm>
          <a:prstGeom prst="rect">
            <a:avLst/>
          </a:prstGeom>
        </p:spPr>
      </p:pic>
      <p:sp>
        <p:nvSpPr>
          <p:cNvPr id="14" name="ZoneTexte 13"/>
          <p:cNvSpPr txBox="1"/>
          <p:nvPr/>
        </p:nvSpPr>
        <p:spPr>
          <a:xfrm>
            <a:off x="1953999" y="1240419"/>
            <a:ext cx="432048" cy="5170646"/>
          </a:xfrm>
          <a:prstGeom prst="rect">
            <a:avLst/>
          </a:prstGeom>
          <a:noFill/>
        </p:spPr>
        <p:txBody>
          <a:bodyPr wrap="square" rtlCol="0">
            <a:spAutoFit/>
          </a:bodyPr>
          <a:lstStyle/>
          <a:p>
            <a:pPr algn="ctr"/>
            <a:endParaRPr lang="fr-FR" dirty="0"/>
          </a:p>
          <a:p>
            <a:pPr algn="ctr"/>
            <a:r>
              <a:rPr lang="fr-FR" sz="2400" b="1" dirty="0">
                <a:solidFill>
                  <a:srgbClr val="C00000"/>
                </a:solidFill>
              </a:rPr>
              <a:t>I</a:t>
            </a:r>
          </a:p>
          <a:p>
            <a:pPr algn="ctr"/>
            <a:endParaRPr lang="fr-FR" sz="2400" b="1" dirty="0">
              <a:solidFill>
                <a:srgbClr val="C00000"/>
              </a:solidFill>
            </a:endParaRPr>
          </a:p>
          <a:p>
            <a:pPr algn="ctr"/>
            <a:r>
              <a:rPr lang="fr-FR" sz="2400" b="1" dirty="0">
                <a:solidFill>
                  <a:srgbClr val="C00000"/>
                </a:solidFill>
              </a:rPr>
              <a:t>N</a:t>
            </a:r>
          </a:p>
          <a:p>
            <a:pPr algn="ctr"/>
            <a:endParaRPr lang="fr-FR" sz="2400" b="1" dirty="0">
              <a:solidFill>
                <a:srgbClr val="C00000"/>
              </a:solidFill>
            </a:endParaRPr>
          </a:p>
          <a:p>
            <a:pPr algn="ctr"/>
            <a:r>
              <a:rPr lang="fr-FR" sz="2400" b="1" dirty="0">
                <a:solidFill>
                  <a:srgbClr val="C00000"/>
                </a:solidFill>
              </a:rPr>
              <a:t>V</a:t>
            </a:r>
          </a:p>
          <a:p>
            <a:pPr algn="ctr"/>
            <a:endParaRPr lang="fr-FR" sz="2400" b="1" dirty="0">
              <a:solidFill>
                <a:srgbClr val="C00000"/>
              </a:solidFill>
            </a:endParaRPr>
          </a:p>
          <a:p>
            <a:pPr algn="ctr"/>
            <a:r>
              <a:rPr lang="fr-FR" sz="2400" b="1" dirty="0">
                <a:solidFill>
                  <a:srgbClr val="C00000"/>
                </a:solidFill>
              </a:rPr>
              <a:t>I</a:t>
            </a:r>
          </a:p>
          <a:p>
            <a:pPr algn="ctr"/>
            <a:endParaRPr lang="fr-FR" sz="2400" b="1" dirty="0">
              <a:solidFill>
                <a:srgbClr val="C00000"/>
              </a:solidFill>
            </a:endParaRPr>
          </a:p>
          <a:p>
            <a:pPr algn="ctr"/>
            <a:r>
              <a:rPr lang="fr-FR" sz="2400" b="1" dirty="0">
                <a:solidFill>
                  <a:srgbClr val="C00000"/>
                </a:solidFill>
              </a:rPr>
              <a:t>T</a:t>
            </a:r>
          </a:p>
          <a:p>
            <a:pPr algn="ctr"/>
            <a:endParaRPr lang="fr-FR" sz="2400" b="1" dirty="0">
              <a:solidFill>
                <a:srgbClr val="C00000"/>
              </a:solidFill>
            </a:endParaRPr>
          </a:p>
          <a:p>
            <a:pPr algn="ctr"/>
            <a:r>
              <a:rPr lang="fr-FR" sz="2400" b="1" dirty="0">
                <a:solidFill>
                  <a:srgbClr val="C00000"/>
                </a:solidFill>
              </a:rPr>
              <a:t>E</a:t>
            </a:r>
          </a:p>
          <a:p>
            <a:pPr algn="ctr"/>
            <a:endParaRPr lang="fr-FR" sz="2400" b="1" dirty="0">
              <a:solidFill>
                <a:srgbClr val="C00000"/>
              </a:solidFill>
            </a:endParaRPr>
          </a:p>
          <a:p>
            <a:pPr algn="ctr"/>
            <a:r>
              <a:rPr lang="fr-FR" sz="2400" b="1" dirty="0">
                <a:solidFill>
                  <a:srgbClr val="C00000"/>
                </a:solidFill>
              </a:rPr>
              <a:t>S</a:t>
            </a:r>
          </a:p>
        </p:txBody>
      </p:sp>
      <p:pic>
        <p:nvPicPr>
          <p:cNvPr id="15" name="Image 14"/>
          <p:cNvPicPr>
            <a:picLocks noChangeAspect="1"/>
          </p:cNvPicPr>
          <p:nvPr/>
        </p:nvPicPr>
        <p:blipFill>
          <a:blip r:embed="rId6"/>
          <a:stretch>
            <a:fillRect/>
          </a:stretch>
        </p:blipFill>
        <p:spPr>
          <a:xfrm>
            <a:off x="687639" y="661862"/>
            <a:ext cx="1157114" cy="1157114"/>
          </a:xfrm>
          <a:prstGeom prst="rect">
            <a:avLst/>
          </a:prstGeom>
        </p:spPr>
      </p:pic>
      <p:sp>
        <p:nvSpPr>
          <p:cNvPr id="16" name="Rectangle avec coins arrondis en diagonale 15"/>
          <p:cNvSpPr/>
          <p:nvPr/>
        </p:nvSpPr>
        <p:spPr>
          <a:xfrm>
            <a:off x="6912873" y="1272678"/>
            <a:ext cx="2879172" cy="914400"/>
          </a:xfrm>
          <a:prstGeom prst="round2Diag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rgbClr val="002060"/>
                </a:solidFill>
              </a:rPr>
              <a:t>15 histoires  pour les 3-10 ans</a:t>
            </a:r>
          </a:p>
          <a:p>
            <a:pPr algn="ctr"/>
            <a:r>
              <a:rPr lang="fr-FR" sz="1400" dirty="0">
                <a:solidFill>
                  <a:srgbClr val="00B0F0"/>
                </a:solidFill>
              </a:rPr>
              <a:t>Christel Cornu - </a:t>
            </a:r>
            <a:r>
              <a:rPr lang="fr-FR" sz="1400" dirty="0" err="1">
                <a:hlinkClick r:id="rId7"/>
              </a:rPr>
              <a:t>Deiller</a:t>
            </a:r>
            <a:r>
              <a:rPr lang="fr-FR" sz="1400" dirty="0">
                <a:hlinkClick r:id="rId7"/>
              </a:rPr>
              <a:t> Véronique</a:t>
            </a:r>
            <a:endParaRPr lang="fr-FR" sz="1400" dirty="0"/>
          </a:p>
          <a:p>
            <a:pPr algn="ctr"/>
            <a:r>
              <a:rPr lang="fr-FR" sz="1400" dirty="0">
                <a:solidFill>
                  <a:srgbClr val="00B050"/>
                </a:solidFill>
              </a:rPr>
              <a:t>Professeur de yoga</a:t>
            </a:r>
          </a:p>
        </p:txBody>
      </p:sp>
      <p:pic>
        <p:nvPicPr>
          <p:cNvPr id="2" name="Image 1"/>
          <p:cNvPicPr>
            <a:picLocks noChangeAspect="1"/>
          </p:cNvPicPr>
          <p:nvPr/>
        </p:nvPicPr>
        <p:blipFill>
          <a:blip r:embed="rId8"/>
          <a:stretch>
            <a:fillRect/>
          </a:stretch>
        </p:blipFill>
        <p:spPr>
          <a:xfrm>
            <a:off x="10724695" y="5722157"/>
            <a:ext cx="1012024" cy="688908"/>
          </a:xfrm>
          <a:prstGeom prst="rect">
            <a:avLst/>
          </a:prstGeom>
        </p:spPr>
      </p:pic>
    </p:spTree>
    <p:extLst>
      <p:ext uri="{BB962C8B-B14F-4D97-AF65-F5344CB8AC3E}">
        <p14:creationId xmlns:p14="http://schemas.microsoft.com/office/powerpoint/2010/main" val="5750163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latin typeface="Ink Free" panose="03080402000500000000" pitchFamily="66" charset="0"/>
              </a:rPr>
              <a:t>LE YOGA … </a:t>
            </a:r>
            <a:endParaRPr lang="fr-FR" dirty="0">
              <a:latin typeface="Ink Free" panose="03080402000500000000" pitchFamily="66" charset="0"/>
            </a:endParaRPr>
          </a:p>
        </p:txBody>
      </p:sp>
      <p:sp>
        <p:nvSpPr>
          <p:cNvPr id="3" name="Espace réservé du contenu 2"/>
          <p:cNvSpPr>
            <a:spLocks noGrp="1"/>
          </p:cNvSpPr>
          <p:nvPr>
            <p:ph sz="half" idx="1"/>
          </p:nvPr>
        </p:nvSpPr>
        <p:spPr/>
        <p:txBody>
          <a:bodyPr>
            <a:normAutofit fontScale="92500" lnSpcReduction="20000"/>
          </a:bodyPr>
          <a:lstStyle/>
          <a:p>
            <a:pPr marL="0" indent="0">
              <a:buNone/>
            </a:pPr>
            <a:r>
              <a:rPr lang="fr-FR" dirty="0" smtClean="0"/>
              <a:t> </a:t>
            </a:r>
            <a:endParaRPr lang="fr-FR" dirty="0"/>
          </a:p>
          <a:p>
            <a:endParaRPr lang="fr-FR" dirty="0" smtClean="0"/>
          </a:p>
          <a:p>
            <a:pPr marL="0" indent="0">
              <a:buNone/>
            </a:pPr>
            <a:r>
              <a:rPr lang="fr-FR" sz="4000" dirty="0" smtClean="0">
                <a:latin typeface="Ink Free" panose="03080402000500000000" pitchFamily="66" charset="0"/>
              </a:rPr>
              <a:t>  </a:t>
            </a:r>
          </a:p>
        </p:txBody>
      </p:sp>
      <p:sp>
        <p:nvSpPr>
          <p:cNvPr id="5" name="Espace réservé du contenu 4"/>
          <p:cNvSpPr>
            <a:spLocks noGrp="1"/>
          </p:cNvSpPr>
          <p:nvPr>
            <p:ph sz="half" idx="2"/>
          </p:nvPr>
        </p:nvSpPr>
        <p:spPr>
          <a:xfrm>
            <a:off x="1066800" y="2110154"/>
            <a:ext cx="6318738" cy="3749040"/>
          </a:xfrm>
        </p:spPr>
        <p:txBody>
          <a:bodyPr>
            <a:normAutofit fontScale="92500" lnSpcReduction="20000"/>
          </a:bodyPr>
          <a:lstStyle/>
          <a:p>
            <a:pPr marL="0" indent="0">
              <a:buNone/>
            </a:pPr>
            <a:endParaRPr lang="fr-FR" dirty="0"/>
          </a:p>
          <a:p>
            <a:pPr marL="0" indent="0">
              <a:buNone/>
            </a:pPr>
            <a:endParaRPr lang="fr-FR" dirty="0" smtClean="0"/>
          </a:p>
          <a:p>
            <a:pPr marL="0" indent="0">
              <a:buNone/>
            </a:pPr>
            <a:endParaRPr lang="fr-FR" dirty="0"/>
          </a:p>
          <a:p>
            <a:pPr marL="0" indent="0" algn="ctr">
              <a:buNone/>
            </a:pPr>
            <a:r>
              <a:rPr lang="fr-FR" sz="3600" dirty="0" smtClean="0">
                <a:latin typeface="Ink Free" panose="03080402000500000000" pitchFamily="66" charset="0"/>
              </a:rPr>
              <a:t>La parole est à vous…</a:t>
            </a:r>
          </a:p>
          <a:p>
            <a:pPr marL="0" indent="0" algn="ctr">
              <a:buNone/>
            </a:pPr>
            <a:endParaRPr lang="fr-FR" sz="3600" dirty="0" smtClean="0">
              <a:latin typeface="Ink Free" panose="03080402000500000000" pitchFamily="66" charset="0"/>
            </a:endParaRPr>
          </a:p>
          <a:p>
            <a:pPr marL="0" indent="0" algn="ctr">
              <a:buNone/>
            </a:pPr>
            <a:r>
              <a:rPr lang="fr-FR" sz="3600" dirty="0" smtClean="0">
                <a:latin typeface="Ink Free" panose="03080402000500000000" pitchFamily="66" charset="0"/>
              </a:rPr>
              <a:t>° en quelques mots</a:t>
            </a:r>
          </a:p>
          <a:p>
            <a:pPr marL="0" indent="0" algn="ctr">
              <a:buNone/>
            </a:pPr>
            <a:r>
              <a:rPr lang="fr-FR" sz="3600" dirty="0" smtClean="0">
                <a:latin typeface="Ink Free" panose="03080402000500000000" pitchFamily="66" charset="0"/>
              </a:rPr>
              <a:t>° expérience personnelle</a:t>
            </a:r>
          </a:p>
          <a:p>
            <a:pPr marL="0" indent="0" algn="ctr">
              <a:buNone/>
            </a:pPr>
            <a:r>
              <a:rPr lang="fr-FR" sz="3600" dirty="0">
                <a:latin typeface="Ink Free" panose="03080402000500000000" pitchFamily="66" charset="0"/>
              </a:rPr>
              <a:t>°</a:t>
            </a:r>
            <a:r>
              <a:rPr lang="fr-FR" sz="3600" dirty="0" smtClean="0">
                <a:latin typeface="Ink Free" panose="03080402000500000000" pitchFamily="66" charset="0"/>
              </a:rPr>
              <a:t> expérience avec ma classe</a:t>
            </a:r>
          </a:p>
          <a:p>
            <a:pPr marL="0" indent="0" algn="ctr">
              <a:buNone/>
            </a:pPr>
            <a:endParaRPr lang="fr-FR" sz="3600" dirty="0">
              <a:latin typeface="Ink Free" panose="03080402000500000000" pitchFamily="66" charset="0"/>
            </a:endParaRPr>
          </a:p>
        </p:txBody>
      </p:sp>
      <p:pic>
        <p:nvPicPr>
          <p:cNvPr id="6" name="Image 5"/>
          <p:cNvPicPr>
            <a:picLocks noChangeAspect="1"/>
          </p:cNvPicPr>
          <p:nvPr/>
        </p:nvPicPr>
        <p:blipFill>
          <a:blip r:embed="rId2"/>
          <a:stretch>
            <a:fillRect/>
          </a:stretch>
        </p:blipFill>
        <p:spPr>
          <a:xfrm>
            <a:off x="8136988" y="929933"/>
            <a:ext cx="2667000" cy="4324350"/>
          </a:xfrm>
          <a:prstGeom prst="rect">
            <a:avLst/>
          </a:prstGeom>
        </p:spPr>
      </p:pic>
      <p:pic>
        <p:nvPicPr>
          <p:cNvPr id="7" name="Image 6"/>
          <p:cNvPicPr>
            <a:picLocks noChangeAspect="1"/>
          </p:cNvPicPr>
          <p:nvPr/>
        </p:nvPicPr>
        <p:blipFill>
          <a:blip r:embed="rId3"/>
          <a:stretch>
            <a:fillRect/>
          </a:stretch>
        </p:blipFill>
        <p:spPr>
          <a:xfrm>
            <a:off x="10803988" y="5789762"/>
            <a:ext cx="977281" cy="660775"/>
          </a:xfrm>
          <a:prstGeom prst="rect">
            <a:avLst/>
          </a:prstGeom>
        </p:spPr>
      </p:pic>
    </p:spTree>
    <p:extLst>
      <p:ext uri="{BB962C8B-B14F-4D97-AF65-F5344CB8AC3E}">
        <p14:creationId xmlns:p14="http://schemas.microsoft.com/office/powerpoint/2010/main" val="33402435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latin typeface="Ink Free" panose="03080402000500000000" pitchFamily="66" charset="0"/>
              </a:rPr>
              <a:t>BIBLIOGRAPHIE</a:t>
            </a:r>
            <a:endParaRPr lang="fr-FR" dirty="0">
              <a:latin typeface="Ink Free" panose="03080402000500000000" pitchFamily="66" charset="0"/>
            </a:endParaRPr>
          </a:p>
        </p:txBody>
      </p:sp>
      <p:sp>
        <p:nvSpPr>
          <p:cNvPr id="3" name="Espace réservé du contenu 2"/>
          <p:cNvSpPr>
            <a:spLocks noGrp="1"/>
          </p:cNvSpPr>
          <p:nvPr>
            <p:ph sz="quarter" idx="1"/>
          </p:nvPr>
        </p:nvSpPr>
        <p:spPr/>
        <p:txBody>
          <a:bodyPr>
            <a:normAutofit fontScale="85000" lnSpcReduction="20000"/>
          </a:bodyPr>
          <a:lstStyle/>
          <a:p>
            <a:pPr>
              <a:buNone/>
            </a:pPr>
            <a:endParaRPr lang="fr-FR" dirty="0" smtClean="0"/>
          </a:p>
          <a:p>
            <a:r>
              <a:rPr lang="fr-FR" b="1" i="1" dirty="0" smtClean="0">
                <a:latin typeface="Bookman Old Style" pitchFamily="18" charset="0"/>
              </a:rPr>
              <a:t>Quelques albums pour les enfants</a:t>
            </a:r>
          </a:p>
          <a:p>
            <a:pPr>
              <a:buNone/>
            </a:pPr>
            <a:r>
              <a:rPr lang="fr-FR" dirty="0" smtClean="0">
                <a:latin typeface="Bookman Old Style" pitchFamily="18" charset="0"/>
              </a:rPr>
              <a:t>* </a:t>
            </a:r>
            <a:r>
              <a:rPr lang="fr-FR" sz="2000" dirty="0">
                <a:latin typeface="Bookman Old Style" pitchFamily="18" charset="0"/>
              </a:rPr>
              <a:t>Le yoga des petits - Rebecca </a:t>
            </a:r>
            <a:r>
              <a:rPr lang="fr-FR" sz="2000" dirty="0" err="1">
                <a:latin typeface="Bookman Old Style" pitchFamily="18" charset="0"/>
              </a:rPr>
              <a:t>Withford</a:t>
            </a:r>
            <a:r>
              <a:rPr lang="fr-FR" sz="2000" dirty="0">
                <a:latin typeface="Bookman Old Style" pitchFamily="18" charset="0"/>
              </a:rPr>
              <a:t>, Martina </a:t>
            </a:r>
            <a:r>
              <a:rPr lang="fr-FR" sz="2000" dirty="0" err="1">
                <a:latin typeface="Bookman Old Style" pitchFamily="18" charset="0"/>
              </a:rPr>
              <a:t>Selway</a:t>
            </a:r>
            <a:r>
              <a:rPr lang="fr-FR" sz="2000" dirty="0">
                <a:latin typeface="Bookman Old Style" pitchFamily="18" charset="0"/>
              </a:rPr>
              <a:t> - </a:t>
            </a:r>
            <a:r>
              <a:rPr lang="fr-FR" sz="2000" i="1" dirty="0">
                <a:latin typeface="Bookman Old Style" pitchFamily="18" charset="0"/>
              </a:rPr>
              <a:t>Gallimard Jeunesse</a:t>
            </a:r>
            <a:endParaRPr lang="fr-FR" sz="2000" dirty="0">
              <a:latin typeface="Bookman Old Style" pitchFamily="18" charset="0"/>
            </a:endParaRPr>
          </a:p>
          <a:p>
            <a:pPr>
              <a:buNone/>
            </a:pPr>
            <a:r>
              <a:rPr lang="fr-FR" sz="2000" dirty="0">
                <a:latin typeface="Bookman Old Style" pitchFamily="18" charset="0"/>
              </a:rPr>
              <a:t>* Le Yoga des petits pour bien dormir</a:t>
            </a:r>
            <a:r>
              <a:rPr lang="fr-FR" sz="2000" i="1" dirty="0">
                <a:latin typeface="Bookman Old Style" pitchFamily="18" charset="0"/>
              </a:rPr>
              <a:t> -</a:t>
            </a:r>
            <a:r>
              <a:rPr lang="fr-FR" sz="2000" dirty="0">
                <a:latin typeface="Bookman Old Style" pitchFamily="18" charset="0"/>
              </a:rPr>
              <a:t> Rebecca </a:t>
            </a:r>
            <a:r>
              <a:rPr lang="fr-FR" sz="2000" dirty="0" err="1">
                <a:latin typeface="Bookman Old Style" pitchFamily="18" charset="0"/>
              </a:rPr>
              <a:t>Withford</a:t>
            </a:r>
            <a:r>
              <a:rPr lang="fr-FR" sz="2000" dirty="0">
                <a:latin typeface="Bookman Old Style" pitchFamily="18" charset="0"/>
              </a:rPr>
              <a:t>, Martina </a:t>
            </a:r>
            <a:r>
              <a:rPr lang="fr-FR" sz="2000" dirty="0" err="1">
                <a:latin typeface="Bookman Old Style" pitchFamily="18" charset="0"/>
              </a:rPr>
              <a:t>Selway</a:t>
            </a:r>
            <a:r>
              <a:rPr lang="fr-FR" sz="2000" dirty="0">
                <a:latin typeface="Bookman Old Style" pitchFamily="18" charset="0"/>
              </a:rPr>
              <a:t> - </a:t>
            </a:r>
            <a:r>
              <a:rPr lang="fr-FR" sz="2000" i="1" dirty="0">
                <a:latin typeface="Bookman Old Style" pitchFamily="18" charset="0"/>
              </a:rPr>
              <a:t>Gallimard Jeunesse</a:t>
            </a:r>
            <a:endParaRPr lang="fr-FR" sz="2000" dirty="0">
              <a:latin typeface="Bookman Old Style" pitchFamily="18" charset="0"/>
            </a:endParaRPr>
          </a:p>
          <a:p>
            <a:pPr>
              <a:buFont typeface="Arial" charset="0"/>
              <a:buChar char="•"/>
            </a:pPr>
            <a:r>
              <a:rPr lang="fr-FR" sz="2000" dirty="0">
                <a:latin typeface="Bookman Old Style" pitchFamily="18" charset="0"/>
              </a:rPr>
              <a:t>Le yoga de </a:t>
            </a:r>
            <a:r>
              <a:rPr lang="fr-FR" sz="2000" dirty="0" err="1">
                <a:latin typeface="Bookman Old Style" pitchFamily="18" charset="0"/>
              </a:rPr>
              <a:t>kika</a:t>
            </a:r>
            <a:r>
              <a:rPr lang="fr-FR" sz="2000" dirty="0">
                <a:latin typeface="Bookman Old Style" pitchFamily="18" charset="0"/>
              </a:rPr>
              <a:t> - </a:t>
            </a:r>
            <a:r>
              <a:rPr lang="fr-FR" sz="2000" dirty="0" err="1">
                <a:latin typeface="Bookman Old Style" pitchFamily="18" charset="0"/>
              </a:rPr>
              <a:t>Ulrika</a:t>
            </a:r>
            <a:r>
              <a:rPr lang="fr-FR" sz="2000" dirty="0">
                <a:latin typeface="Bookman Old Style" pitchFamily="18" charset="0"/>
              </a:rPr>
              <a:t> </a:t>
            </a:r>
            <a:r>
              <a:rPr lang="fr-FR" sz="2000" dirty="0" err="1">
                <a:latin typeface="Bookman Old Style" pitchFamily="18" charset="0"/>
              </a:rPr>
              <a:t>Dezé</a:t>
            </a:r>
            <a:r>
              <a:rPr lang="fr-FR" sz="2000" i="1" dirty="0">
                <a:latin typeface="Bookman Old Style" pitchFamily="18" charset="0"/>
              </a:rPr>
              <a:t> - Milan Jeunesse</a:t>
            </a:r>
          </a:p>
          <a:p>
            <a:pPr>
              <a:buNone/>
            </a:pPr>
            <a:endParaRPr lang="fr-FR" sz="2000" dirty="0">
              <a:latin typeface="Bookman Old Style" pitchFamily="18" charset="0"/>
            </a:endParaRPr>
          </a:p>
          <a:p>
            <a:r>
              <a:rPr lang="fr-FR" b="1" i="1" dirty="0" smtClean="0">
                <a:latin typeface="Bookman Old Style" pitchFamily="18" charset="0"/>
              </a:rPr>
              <a:t>Pour les enseignants</a:t>
            </a:r>
          </a:p>
          <a:p>
            <a:pPr>
              <a:buFont typeface="Arial" charset="0"/>
              <a:buChar char="•"/>
            </a:pPr>
            <a:r>
              <a:rPr lang="fr-FR" sz="2000" dirty="0">
                <a:latin typeface="Bookman Old Style" pitchFamily="18" charset="0"/>
              </a:rPr>
              <a:t>1,2,3 Yoga – Michèle </a:t>
            </a:r>
            <a:r>
              <a:rPr lang="fr-FR" sz="2000" dirty="0" err="1">
                <a:latin typeface="Bookman Old Style" pitchFamily="18" charset="0"/>
              </a:rPr>
              <a:t>Desrues</a:t>
            </a:r>
            <a:r>
              <a:rPr lang="fr-FR" sz="2000" dirty="0">
                <a:latin typeface="Bookman Old Style" pitchFamily="18" charset="0"/>
              </a:rPr>
              <a:t>, G. </a:t>
            </a:r>
            <a:r>
              <a:rPr lang="fr-FR" sz="2000" dirty="0" err="1">
                <a:latin typeface="Bookman Old Style" pitchFamily="18" charset="0"/>
              </a:rPr>
              <a:t>Devinat</a:t>
            </a:r>
            <a:r>
              <a:rPr lang="fr-FR" sz="2000" dirty="0">
                <a:latin typeface="Bookman Old Style" pitchFamily="18" charset="0"/>
              </a:rPr>
              <a:t> </a:t>
            </a:r>
            <a:r>
              <a:rPr lang="fr-FR" sz="2000" i="1" dirty="0">
                <a:latin typeface="Bookman Old Style" pitchFamily="18" charset="0"/>
              </a:rPr>
              <a:t>- Tourbillon</a:t>
            </a:r>
          </a:p>
          <a:p>
            <a:pPr>
              <a:buFont typeface="Arial" charset="0"/>
              <a:buChar char="•"/>
            </a:pPr>
            <a:r>
              <a:rPr lang="fr-FR" sz="2000" dirty="0">
                <a:latin typeface="Bookman Old Style" pitchFamily="18" charset="0"/>
              </a:rPr>
              <a:t>Yoga pour Papa Maman et moi  - T. </a:t>
            </a:r>
            <a:r>
              <a:rPr lang="fr-FR" sz="2000" dirty="0" err="1">
                <a:latin typeface="Bookman Old Style" pitchFamily="18" charset="0"/>
              </a:rPr>
              <a:t>Assencia</a:t>
            </a:r>
            <a:r>
              <a:rPr lang="fr-FR" sz="2000" dirty="0">
                <a:latin typeface="Bookman Old Style" pitchFamily="18" charset="0"/>
              </a:rPr>
              <a:t> – </a:t>
            </a:r>
            <a:r>
              <a:rPr lang="fr-FR" sz="2000" i="1" dirty="0">
                <a:latin typeface="Bookman Old Style" pitchFamily="18" charset="0"/>
              </a:rPr>
              <a:t>La plage</a:t>
            </a:r>
          </a:p>
          <a:p>
            <a:pPr>
              <a:buNone/>
            </a:pPr>
            <a:r>
              <a:rPr lang="fr-FR" sz="2000" dirty="0">
                <a:latin typeface="Bookman Old Style" pitchFamily="18" charset="0"/>
              </a:rPr>
              <a:t>* Pratiques corporelles de </a:t>
            </a:r>
            <a:r>
              <a:rPr lang="fr-FR" sz="2000" dirty="0" err="1">
                <a:latin typeface="Bookman Old Style" pitchFamily="18" charset="0"/>
              </a:rPr>
              <a:t>bien-être-</a:t>
            </a:r>
            <a:r>
              <a:rPr lang="fr-FR" sz="2000" dirty="0">
                <a:latin typeface="Bookman Old Style" pitchFamily="18" charset="0"/>
              </a:rPr>
              <a:t> A. </a:t>
            </a:r>
            <a:r>
              <a:rPr lang="fr-FR" sz="2000" dirty="0" err="1">
                <a:latin typeface="Bookman Old Style" pitchFamily="18" charset="0"/>
              </a:rPr>
              <a:t>Sébire</a:t>
            </a:r>
            <a:r>
              <a:rPr lang="fr-FR" sz="2000" dirty="0">
                <a:latin typeface="Bookman Old Style" pitchFamily="18" charset="0"/>
              </a:rPr>
              <a:t>, C. </a:t>
            </a:r>
            <a:r>
              <a:rPr lang="fr-FR" sz="2000" dirty="0" err="1">
                <a:latin typeface="Bookman Old Style" pitchFamily="18" charset="0"/>
              </a:rPr>
              <a:t>Pierotti</a:t>
            </a:r>
            <a:r>
              <a:rPr lang="fr-FR" sz="2000" dirty="0">
                <a:latin typeface="Bookman Old Style" pitchFamily="18" charset="0"/>
              </a:rPr>
              <a:t> - </a:t>
            </a:r>
            <a:r>
              <a:rPr lang="fr-FR" sz="2000" i="1" dirty="0">
                <a:latin typeface="Bookman Old Style" pitchFamily="18" charset="0"/>
              </a:rPr>
              <a:t>Editions EPS</a:t>
            </a:r>
            <a:endParaRPr lang="fr-FR" sz="2000" dirty="0">
              <a:latin typeface="Bookman Old Style" pitchFamily="18" charset="0"/>
            </a:endParaRPr>
          </a:p>
          <a:p>
            <a:pPr>
              <a:buNone/>
            </a:pPr>
            <a:r>
              <a:rPr lang="fr-FR" sz="2000" dirty="0">
                <a:latin typeface="Bookman Old Style" pitchFamily="18" charset="0"/>
              </a:rPr>
              <a:t>* La douce – C. </a:t>
            </a:r>
            <a:r>
              <a:rPr lang="fr-FR" sz="2000" dirty="0" err="1">
                <a:latin typeface="Bookman Old Style" pitchFamily="18" charset="0"/>
              </a:rPr>
              <a:t>Cabrol</a:t>
            </a:r>
            <a:r>
              <a:rPr lang="fr-FR" sz="2000" dirty="0">
                <a:latin typeface="Bookman Old Style" pitchFamily="18" charset="0"/>
              </a:rPr>
              <a:t>, P. Raymond - </a:t>
            </a:r>
            <a:r>
              <a:rPr lang="fr-FR" sz="2000" i="1" dirty="0" err="1">
                <a:latin typeface="Bookman Old Style" pitchFamily="18" charset="0"/>
              </a:rPr>
              <a:t>Graficor</a:t>
            </a:r>
            <a:endParaRPr lang="fr-FR" sz="2000" dirty="0">
              <a:latin typeface="Bookman Old Style" pitchFamily="18" charset="0"/>
            </a:endParaRPr>
          </a:p>
          <a:p>
            <a:endParaRPr lang="fr-FR" dirty="0"/>
          </a:p>
        </p:txBody>
      </p:sp>
      <p:pic>
        <p:nvPicPr>
          <p:cNvPr id="4" name="Image 3"/>
          <p:cNvPicPr>
            <a:picLocks noChangeAspect="1"/>
          </p:cNvPicPr>
          <p:nvPr/>
        </p:nvPicPr>
        <p:blipFill>
          <a:blip r:embed="rId2"/>
          <a:stretch>
            <a:fillRect/>
          </a:stretch>
        </p:blipFill>
        <p:spPr>
          <a:xfrm>
            <a:off x="10766898" y="5779512"/>
            <a:ext cx="1012024" cy="688908"/>
          </a:xfrm>
          <a:prstGeom prst="rect">
            <a:avLst/>
          </a:prstGeom>
        </p:spPr>
      </p:pic>
    </p:spTree>
    <p:extLst>
      <p:ext uri="{BB962C8B-B14F-4D97-AF65-F5344CB8AC3E}">
        <p14:creationId xmlns:p14="http://schemas.microsoft.com/office/powerpoint/2010/main" val="107527668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8311" y="666105"/>
            <a:ext cx="8291264" cy="796950"/>
          </a:xfrm>
        </p:spPr>
        <p:txBody>
          <a:bodyPr>
            <a:normAutofit fontScale="90000"/>
          </a:bodyPr>
          <a:lstStyle/>
          <a:p>
            <a:r>
              <a:rPr lang="fr-FR" dirty="0" smtClean="0">
                <a:latin typeface="Ink Free" panose="03080402000500000000" pitchFamily="66" charset="0"/>
              </a:rPr>
              <a:t/>
            </a:r>
            <a:br>
              <a:rPr lang="fr-FR" dirty="0" smtClean="0">
                <a:latin typeface="Ink Free" panose="03080402000500000000" pitchFamily="66" charset="0"/>
              </a:rPr>
            </a:br>
            <a:r>
              <a:rPr lang="fr-FR" dirty="0" smtClean="0">
                <a:latin typeface="Ink Free" panose="03080402000500000000" pitchFamily="66" charset="0"/>
              </a:rPr>
              <a:t>POUR</a:t>
            </a:r>
            <a:r>
              <a:rPr lang="fr-FR" dirty="0" smtClean="0"/>
              <a:t> </a:t>
            </a:r>
            <a:r>
              <a:rPr lang="fr-FR" dirty="0" smtClean="0">
                <a:latin typeface="Ink Free" panose="03080402000500000000" pitchFamily="66" charset="0"/>
              </a:rPr>
              <a:t>LES ENFANTS</a:t>
            </a:r>
            <a:endParaRPr lang="fr-FR" dirty="0">
              <a:latin typeface="Ink Free" panose="03080402000500000000" pitchFamily="66" charset="0"/>
            </a:endParaRPr>
          </a:p>
        </p:txBody>
      </p:sp>
      <p:pic>
        <p:nvPicPr>
          <p:cNvPr id="1026" name="Picture 2" descr="D:\Mes Documents\ANNEE 2016 - 2017\YOGA\album yoga1..jpg"/>
          <p:cNvPicPr>
            <a:picLocks noChangeAspect="1" noChangeArrowheads="1"/>
          </p:cNvPicPr>
          <p:nvPr/>
        </p:nvPicPr>
        <p:blipFill>
          <a:blip r:embed="rId2" cstate="print"/>
          <a:srcRect/>
          <a:stretch>
            <a:fillRect/>
          </a:stretch>
        </p:blipFill>
        <p:spPr bwMode="auto">
          <a:xfrm>
            <a:off x="8842307" y="1717423"/>
            <a:ext cx="1713830" cy="2031206"/>
          </a:xfrm>
          <a:prstGeom prst="rect">
            <a:avLst/>
          </a:prstGeom>
          <a:noFill/>
        </p:spPr>
      </p:pic>
      <p:pic>
        <p:nvPicPr>
          <p:cNvPr id="1027" name="Picture 3" descr="D:\Mes Documents\ANNEE 2016 - 2017\YOGA\album yoga2..jpg"/>
          <p:cNvPicPr>
            <a:picLocks noChangeAspect="1" noChangeArrowheads="1"/>
          </p:cNvPicPr>
          <p:nvPr/>
        </p:nvPicPr>
        <p:blipFill>
          <a:blip r:embed="rId3" cstate="print"/>
          <a:srcRect/>
          <a:stretch>
            <a:fillRect/>
          </a:stretch>
        </p:blipFill>
        <p:spPr bwMode="auto">
          <a:xfrm>
            <a:off x="4788997" y="2163476"/>
            <a:ext cx="2376264" cy="2736304"/>
          </a:xfrm>
          <a:prstGeom prst="rect">
            <a:avLst/>
          </a:prstGeom>
          <a:noFill/>
        </p:spPr>
      </p:pic>
      <p:pic>
        <p:nvPicPr>
          <p:cNvPr id="1028" name="Picture 4" descr="D:\Mes Documents\ANNEE 2016 - 2017\YOGA\album yoga3..jpg"/>
          <p:cNvPicPr>
            <a:picLocks noChangeAspect="1" noChangeArrowheads="1"/>
          </p:cNvPicPr>
          <p:nvPr/>
        </p:nvPicPr>
        <p:blipFill>
          <a:blip r:embed="rId4" cstate="print"/>
          <a:srcRect/>
          <a:stretch>
            <a:fillRect/>
          </a:stretch>
        </p:blipFill>
        <p:spPr bwMode="auto">
          <a:xfrm>
            <a:off x="2517784" y="4149079"/>
            <a:ext cx="1864310" cy="2234741"/>
          </a:xfrm>
          <a:prstGeom prst="rect">
            <a:avLst/>
          </a:prstGeom>
          <a:noFill/>
        </p:spPr>
      </p:pic>
      <p:pic>
        <p:nvPicPr>
          <p:cNvPr id="1029" name="Picture 5" descr="D:\Mes Documents\ANNEE 2016 - 2017\YOGA\album yoga4..jpg"/>
          <p:cNvPicPr>
            <a:picLocks noChangeAspect="1" noChangeArrowheads="1"/>
          </p:cNvPicPr>
          <p:nvPr/>
        </p:nvPicPr>
        <p:blipFill>
          <a:blip r:embed="rId5" cstate="print"/>
          <a:srcRect/>
          <a:stretch>
            <a:fillRect/>
          </a:stretch>
        </p:blipFill>
        <p:spPr bwMode="auto">
          <a:xfrm>
            <a:off x="1204519" y="2163476"/>
            <a:ext cx="1907432" cy="1898762"/>
          </a:xfrm>
          <a:prstGeom prst="rect">
            <a:avLst/>
          </a:prstGeom>
          <a:noFill/>
        </p:spPr>
      </p:pic>
      <p:pic>
        <p:nvPicPr>
          <p:cNvPr id="1030" name="Picture 6" descr="D:\Mes Documents\ANNEE 2016 - 2017\YOGA\album yoga5..jpg"/>
          <p:cNvPicPr>
            <a:picLocks noChangeAspect="1" noChangeArrowheads="1"/>
          </p:cNvPicPr>
          <p:nvPr/>
        </p:nvPicPr>
        <p:blipFill>
          <a:blip r:embed="rId6" cstate="print"/>
          <a:srcRect/>
          <a:stretch>
            <a:fillRect/>
          </a:stretch>
        </p:blipFill>
        <p:spPr bwMode="auto">
          <a:xfrm>
            <a:off x="7802568" y="4002996"/>
            <a:ext cx="2054013" cy="1793567"/>
          </a:xfrm>
          <a:prstGeom prst="rect">
            <a:avLst/>
          </a:prstGeom>
          <a:noFill/>
        </p:spPr>
      </p:pic>
      <p:pic>
        <p:nvPicPr>
          <p:cNvPr id="4" name="Image 3"/>
          <p:cNvPicPr>
            <a:picLocks noChangeAspect="1"/>
          </p:cNvPicPr>
          <p:nvPr/>
        </p:nvPicPr>
        <p:blipFill>
          <a:blip r:embed="rId7"/>
          <a:stretch>
            <a:fillRect/>
          </a:stretch>
        </p:blipFill>
        <p:spPr>
          <a:xfrm>
            <a:off x="10752832" y="5753827"/>
            <a:ext cx="1012024" cy="688908"/>
          </a:xfrm>
          <a:prstGeom prst="rect">
            <a:avLst/>
          </a:prstGeom>
        </p:spPr>
      </p:pic>
    </p:spTree>
    <p:extLst>
      <p:ext uri="{BB962C8B-B14F-4D97-AF65-F5344CB8AC3E}">
        <p14:creationId xmlns:p14="http://schemas.microsoft.com/office/powerpoint/2010/main" val="197937017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latin typeface="Ink Free" panose="03080402000500000000" pitchFamily="66" charset="0"/>
              </a:rPr>
              <a:t>POUR LES ENSEIGNANTS</a:t>
            </a:r>
            <a:endParaRPr lang="fr-FR" dirty="0">
              <a:latin typeface="Ink Free" panose="03080402000500000000" pitchFamily="66" charset="0"/>
            </a:endParaRPr>
          </a:p>
        </p:txBody>
      </p:sp>
      <p:pic>
        <p:nvPicPr>
          <p:cNvPr id="4" name="Picture 7" descr="D:\Mes Documents\ANNEE 2016 - 2017\YOGA\Calme et attentif comme une grenouille.jpg"/>
          <p:cNvPicPr>
            <a:picLocks noGrp="1" noChangeAspect="1" noChangeArrowheads="1"/>
          </p:cNvPicPr>
          <p:nvPr>
            <p:ph sz="quarter" idx="1"/>
          </p:nvPr>
        </p:nvPicPr>
        <p:blipFill>
          <a:blip r:embed="rId2" cstate="print"/>
          <a:srcRect/>
          <a:stretch>
            <a:fillRect/>
          </a:stretch>
        </p:blipFill>
        <p:spPr bwMode="auto">
          <a:xfrm>
            <a:off x="792807" y="2367868"/>
            <a:ext cx="1728192" cy="2520280"/>
          </a:xfrm>
          <a:prstGeom prst="rect">
            <a:avLst/>
          </a:prstGeom>
          <a:noFill/>
        </p:spPr>
      </p:pic>
      <p:pic>
        <p:nvPicPr>
          <p:cNvPr id="5" name="Picture 2" descr="D:\Mes Documents\ANNEE 2016 - 2017\YOGA\pratiques bien-être école.jpg"/>
          <p:cNvPicPr>
            <a:picLocks noChangeAspect="1" noChangeArrowheads="1"/>
          </p:cNvPicPr>
          <p:nvPr/>
        </p:nvPicPr>
        <p:blipFill>
          <a:blip r:embed="rId3" cstate="print"/>
          <a:srcRect/>
          <a:stretch>
            <a:fillRect/>
          </a:stretch>
        </p:blipFill>
        <p:spPr bwMode="auto">
          <a:xfrm>
            <a:off x="5159896" y="2367868"/>
            <a:ext cx="1872208" cy="2530011"/>
          </a:xfrm>
          <a:prstGeom prst="rect">
            <a:avLst/>
          </a:prstGeom>
          <a:noFill/>
        </p:spPr>
      </p:pic>
      <p:pic>
        <p:nvPicPr>
          <p:cNvPr id="2050" name="Picture 2" descr="D:\Mes Documents\ANNEE 2016 - 2017\YOGA\1,2,3 yoga.jpg"/>
          <p:cNvPicPr>
            <a:picLocks noChangeAspect="1" noChangeArrowheads="1"/>
          </p:cNvPicPr>
          <p:nvPr/>
        </p:nvPicPr>
        <p:blipFill>
          <a:blip r:embed="rId4" cstate="print"/>
          <a:srcRect/>
          <a:stretch>
            <a:fillRect/>
          </a:stretch>
        </p:blipFill>
        <p:spPr bwMode="auto">
          <a:xfrm>
            <a:off x="9671001" y="2220174"/>
            <a:ext cx="2076319" cy="1916602"/>
          </a:xfrm>
          <a:prstGeom prst="rect">
            <a:avLst/>
          </a:prstGeom>
          <a:noFill/>
        </p:spPr>
      </p:pic>
      <p:pic>
        <p:nvPicPr>
          <p:cNvPr id="2051" name="Picture 3" descr="D:\Mes Documents\ANNEE 2016 - 2017\YOGA\41w9-YGVt5L._SX402_BO1,204,203,200_.jpg"/>
          <p:cNvPicPr>
            <a:picLocks noChangeAspect="1" noChangeArrowheads="1"/>
          </p:cNvPicPr>
          <p:nvPr/>
        </p:nvPicPr>
        <p:blipFill>
          <a:blip r:embed="rId5" cstate="print"/>
          <a:srcRect/>
          <a:stretch>
            <a:fillRect/>
          </a:stretch>
        </p:blipFill>
        <p:spPr bwMode="auto">
          <a:xfrm>
            <a:off x="7163420" y="3628008"/>
            <a:ext cx="2376264" cy="2708920"/>
          </a:xfrm>
          <a:prstGeom prst="rect">
            <a:avLst/>
          </a:prstGeom>
          <a:noFill/>
        </p:spPr>
      </p:pic>
      <p:pic>
        <p:nvPicPr>
          <p:cNvPr id="3" name="Picture 2"/>
          <p:cNvPicPr>
            <a:picLocks noChangeAspect="1" noChangeArrowheads="1"/>
          </p:cNvPicPr>
          <p:nvPr/>
        </p:nvPicPr>
        <p:blipFill>
          <a:blip r:embed="rId6" cstate="print"/>
          <a:srcRect/>
          <a:stretch>
            <a:fillRect/>
          </a:stretch>
        </p:blipFill>
        <p:spPr bwMode="auto">
          <a:xfrm>
            <a:off x="2846610" y="3984823"/>
            <a:ext cx="1987674" cy="2352105"/>
          </a:xfrm>
          <a:prstGeom prst="rect">
            <a:avLst/>
          </a:prstGeom>
          <a:noFill/>
          <a:ln w="9525">
            <a:noFill/>
            <a:miter lim="800000"/>
            <a:headEnd/>
            <a:tailEnd/>
          </a:ln>
        </p:spPr>
      </p:pic>
      <p:pic>
        <p:nvPicPr>
          <p:cNvPr id="6" name="Image 5"/>
          <p:cNvPicPr>
            <a:picLocks noChangeAspect="1"/>
          </p:cNvPicPr>
          <p:nvPr/>
        </p:nvPicPr>
        <p:blipFill>
          <a:blip r:embed="rId7"/>
          <a:stretch>
            <a:fillRect/>
          </a:stretch>
        </p:blipFill>
        <p:spPr>
          <a:xfrm>
            <a:off x="10735296" y="5785543"/>
            <a:ext cx="1012024" cy="688908"/>
          </a:xfrm>
          <a:prstGeom prst="rect">
            <a:avLst/>
          </a:prstGeom>
        </p:spPr>
      </p:pic>
    </p:spTree>
    <p:extLst>
      <p:ext uri="{BB962C8B-B14F-4D97-AF65-F5344CB8AC3E}">
        <p14:creationId xmlns:p14="http://schemas.microsoft.com/office/powerpoint/2010/main" val="46840314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600" dirty="0">
                <a:latin typeface="MV Boli" panose="02000500030200090000" pitchFamily="2" charset="0"/>
                <a:cs typeface="MV Boli" panose="02000500030200090000" pitchFamily="2" charset="0"/>
              </a:rPr>
              <a:t>Une séance à vivre</a:t>
            </a:r>
          </a:p>
        </p:txBody>
      </p:sp>
      <p:pic>
        <p:nvPicPr>
          <p:cNvPr id="4" name="Espace réservé du contenu 3"/>
          <p:cNvPicPr>
            <a:picLocks noGrp="1" noChangeAspect="1"/>
          </p:cNvPicPr>
          <p:nvPr>
            <p:ph sz="quarter" idx="1"/>
          </p:nvPr>
        </p:nvPicPr>
        <p:blipFill>
          <a:blip r:embed="rId2"/>
          <a:stretch>
            <a:fillRect/>
          </a:stretch>
        </p:blipFill>
        <p:spPr>
          <a:xfrm>
            <a:off x="1639629" y="2087182"/>
            <a:ext cx="8545380" cy="4117633"/>
          </a:xfrm>
          <a:prstGeom prst="rect">
            <a:avLst/>
          </a:prstGeom>
        </p:spPr>
      </p:pic>
      <p:pic>
        <p:nvPicPr>
          <p:cNvPr id="3" name="Image 2"/>
          <p:cNvPicPr>
            <a:picLocks noChangeAspect="1"/>
          </p:cNvPicPr>
          <p:nvPr/>
        </p:nvPicPr>
        <p:blipFill>
          <a:blip r:embed="rId3"/>
          <a:stretch>
            <a:fillRect/>
          </a:stretch>
        </p:blipFill>
        <p:spPr>
          <a:xfrm>
            <a:off x="10738763" y="5729272"/>
            <a:ext cx="1012024" cy="688908"/>
          </a:xfrm>
          <a:prstGeom prst="rect">
            <a:avLst/>
          </a:prstGeom>
        </p:spPr>
      </p:pic>
    </p:spTree>
    <p:extLst>
      <p:ext uri="{BB962C8B-B14F-4D97-AF65-F5344CB8AC3E}">
        <p14:creationId xmlns:p14="http://schemas.microsoft.com/office/powerpoint/2010/main" val="38731201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759655" y="1350786"/>
            <a:ext cx="10726261" cy="4055623"/>
          </a:xfrm>
          <a:prstGeom prst="rect">
            <a:avLst/>
          </a:prstGeom>
        </p:spPr>
      </p:pic>
      <p:pic>
        <p:nvPicPr>
          <p:cNvPr id="2" name="Image 1"/>
          <p:cNvPicPr>
            <a:picLocks noChangeAspect="1"/>
          </p:cNvPicPr>
          <p:nvPr/>
        </p:nvPicPr>
        <p:blipFill>
          <a:blip r:embed="rId3"/>
          <a:stretch>
            <a:fillRect/>
          </a:stretch>
        </p:blipFill>
        <p:spPr>
          <a:xfrm>
            <a:off x="10766899" y="5828440"/>
            <a:ext cx="1012024" cy="688908"/>
          </a:xfrm>
          <a:prstGeom prst="rect">
            <a:avLst/>
          </a:prstGeom>
        </p:spPr>
      </p:pic>
    </p:spTree>
    <p:extLst>
      <p:ext uri="{BB962C8B-B14F-4D97-AF65-F5344CB8AC3E}">
        <p14:creationId xmlns:p14="http://schemas.microsoft.com/office/powerpoint/2010/main" val="42156075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latin typeface="Ink Free" panose="03080402000500000000" pitchFamily="66" charset="0"/>
              </a:rPr>
              <a:t>LE YOGA 	(Isabelle)	</a:t>
            </a:r>
            <a:r>
              <a:rPr lang="fr-FR" dirty="0" smtClean="0"/>
              <a:t>			</a:t>
            </a:r>
            <a:endParaRPr lang="fr-FR" dirty="0"/>
          </a:p>
        </p:txBody>
      </p:sp>
      <p:sp>
        <p:nvSpPr>
          <p:cNvPr id="3" name="Espace réservé du contenu 2"/>
          <p:cNvSpPr>
            <a:spLocks noGrp="1"/>
          </p:cNvSpPr>
          <p:nvPr>
            <p:ph idx="1"/>
          </p:nvPr>
        </p:nvSpPr>
        <p:spPr/>
        <p:txBody>
          <a:bodyPr>
            <a:normAutofit lnSpcReduction="10000"/>
          </a:bodyPr>
          <a:lstStyle/>
          <a:p>
            <a:pPr algn="ctr">
              <a:buNone/>
            </a:pPr>
            <a:endParaRPr lang="fr-FR" dirty="0" smtClean="0"/>
          </a:p>
          <a:p>
            <a:pPr algn="ctr">
              <a:buNone/>
            </a:pPr>
            <a:r>
              <a:rPr lang="fr-FR" sz="2400" b="1" i="1" dirty="0" smtClean="0">
                <a:solidFill>
                  <a:srgbClr val="FFC000"/>
                </a:solidFill>
                <a:latin typeface="Ink Free" panose="03080402000500000000" pitchFamily="66" charset="0"/>
              </a:rPr>
              <a:t>« Le yoga s’adresse à tous et s’adapte aux possibilités de chacun »</a:t>
            </a:r>
          </a:p>
          <a:p>
            <a:pPr>
              <a:buNone/>
            </a:pPr>
            <a:endParaRPr lang="fr-FR" sz="2400" dirty="0" smtClean="0">
              <a:latin typeface="Ink Free" panose="03080402000500000000" pitchFamily="66" charset="0"/>
            </a:endParaRPr>
          </a:p>
          <a:p>
            <a:pPr>
              <a:buNone/>
            </a:pPr>
            <a:r>
              <a:rPr lang="fr-FR" sz="2400" dirty="0" smtClean="0">
                <a:latin typeface="Ink Free" panose="03080402000500000000" pitchFamily="66" charset="0"/>
              </a:rPr>
              <a:t> - Définition – Origine - Un peu d’histoire…. </a:t>
            </a:r>
          </a:p>
          <a:p>
            <a:pPr>
              <a:buNone/>
            </a:pPr>
            <a:r>
              <a:rPr lang="fr-FR" sz="2400" dirty="0" smtClean="0">
                <a:latin typeface="Ink Free" panose="03080402000500000000" pitchFamily="66" charset="0"/>
              </a:rPr>
              <a:t>		 </a:t>
            </a:r>
          </a:p>
          <a:p>
            <a:pPr>
              <a:buNone/>
            </a:pPr>
            <a:r>
              <a:rPr lang="fr-FR" sz="2400" dirty="0" smtClean="0">
                <a:latin typeface="Ink Free" panose="03080402000500000000" pitchFamily="66" charset="0"/>
              </a:rPr>
              <a:t>		* Les yogas Sûtras de Patanjali:</a:t>
            </a:r>
          </a:p>
          <a:p>
            <a:pPr>
              <a:buNone/>
            </a:pPr>
            <a:r>
              <a:rPr lang="fr-FR" sz="2400" dirty="0" smtClean="0">
                <a:latin typeface="Ink Free" panose="03080402000500000000" pitchFamily="66" charset="0"/>
              </a:rPr>
              <a:t>				Yama – </a:t>
            </a:r>
            <a:r>
              <a:rPr lang="fr-FR" sz="2400" dirty="0" err="1" smtClean="0">
                <a:latin typeface="Ink Free" panose="03080402000500000000" pitchFamily="66" charset="0"/>
              </a:rPr>
              <a:t>Niyama</a:t>
            </a:r>
            <a:r>
              <a:rPr lang="fr-FR" sz="2400" dirty="0" smtClean="0">
                <a:latin typeface="Ink Free" panose="03080402000500000000" pitchFamily="66" charset="0"/>
              </a:rPr>
              <a:t>….</a:t>
            </a:r>
          </a:p>
          <a:p>
            <a:pPr>
              <a:buNone/>
            </a:pPr>
            <a:r>
              <a:rPr lang="fr-FR" sz="2400" dirty="0" smtClean="0">
                <a:latin typeface="Ink Free" panose="03080402000500000000" pitchFamily="66" charset="0"/>
              </a:rPr>
              <a:t>          	* Les outils : le geste et le souffle</a:t>
            </a:r>
          </a:p>
          <a:p>
            <a:pPr>
              <a:buNone/>
            </a:pPr>
            <a:r>
              <a:rPr lang="fr-FR" sz="2400" dirty="0" smtClean="0">
                <a:latin typeface="Ink Free" panose="03080402000500000000" pitchFamily="66" charset="0"/>
              </a:rPr>
              <a:t>		* Le rituel </a:t>
            </a:r>
          </a:p>
          <a:p>
            <a:pPr>
              <a:buNone/>
            </a:pPr>
            <a:endParaRPr lang="fr-FR" dirty="0" smtClean="0">
              <a:latin typeface="Bookman Old Style" pitchFamily="18" charset="0"/>
            </a:endParaRPr>
          </a:p>
          <a:p>
            <a:pPr>
              <a:buNone/>
            </a:pPr>
            <a:endParaRPr lang="fr-FR" dirty="0" smtClean="0"/>
          </a:p>
          <a:p>
            <a:pPr>
              <a:buNone/>
            </a:pPr>
            <a:endParaRPr lang="fr-FR" dirty="0" smtClean="0"/>
          </a:p>
        </p:txBody>
      </p:sp>
      <p:pic>
        <p:nvPicPr>
          <p:cNvPr id="6" name="yogasutr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959552" y="3594765"/>
            <a:ext cx="609600" cy="609600"/>
          </a:xfrm>
          <a:prstGeom prst="rect">
            <a:avLst/>
          </a:prstGeom>
        </p:spPr>
      </p:pic>
      <p:pic>
        <p:nvPicPr>
          <p:cNvPr id="5" name="Image 4"/>
          <p:cNvPicPr>
            <a:picLocks noChangeAspect="1"/>
          </p:cNvPicPr>
          <p:nvPr/>
        </p:nvPicPr>
        <p:blipFill>
          <a:blip r:embed="rId6"/>
          <a:stretch>
            <a:fillRect/>
          </a:stretch>
        </p:blipFill>
        <p:spPr>
          <a:xfrm>
            <a:off x="10803988" y="5737008"/>
            <a:ext cx="977281" cy="660775"/>
          </a:xfrm>
          <a:prstGeom prst="rect">
            <a:avLst/>
          </a:prstGeom>
        </p:spPr>
      </p:pic>
      <p:pic>
        <p:nvPicPr>
          <p:cNvPr id="7" name="Image 6"/>
          <p:cNvPicPr>
            <a:picLocks noChangeAspect="1"/>
          </p:cNvPicPr>
          <p:nvPr/>
        </p:nvPicPr>
        <p:blipFill>
          <a:blip r:embed="rId7"/>
          <a:stretch>
            <a:fillRect/>
          </a:stretch>
        </p:blipFill>
        <p:spPr>
          <a:xfrm>
            <a:off x="8238260" y="4293291"/>
            <a:ext cx="2052184" cy="1037941"/>
          </a:xfrm>
          <a:prstGeom prst="rect">
            <a:avLst/>
          </a:prstGeom>
        </p:spPr>
      </p:pic>
    </p:spTree>
    <p:extLst>
      <p:ext uri="{BB962C8B-B14F-4D97-AF65-F5344CB8AC3E}">
        <p14:creationId xmlns:p14="http://schemas.microsoft.com/office/powerpoint/2010/main" val="6741753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711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1167619" y="692695"/>
            <a:ext cx="9777046" cy="1881693"/>
          </a:xfrm>
        </p:spPr>
        <p:txBody>
          <a:bodyPr>
            <a:normAutofit fontScale="90000"/>
          </a:bodyPr>
          <a:lstStyle/>
          <a:p>
            <a:pPr algn="ctr"/>
            <a:r>
              <a:rPr lang="fr-FR" dirty="0" smtClean="0"/>
              <a:t> 	</a:t>
            </a:r>
            <a:br>
              <a:rPr lang="fr-FR" dirty="0" smtClean="0"/>
            </a:br>
            <a:r>
              <a:rPr lang="fr-FR" b="1" i="1" dirty="0"/>
              <a:t/>
            </a:r>
            <a:br>
              <a:rPr lang="fr-FR" b="1" i="1" dirty="0"/>
            </a:br>
            <a:r>
              <a:rPr lang="fr-FR" b="1" i="1" dirty="0" smtClean="0"/>
              <a:t/>
            </a:r>
            <a:br>
              <a:rPr lang="fr-FR" b="1" i="1" dirty="0" smtClean="0"/>
            </a:br>
            <a:r>
              <a:rPr lang="fr-FR" b="1" i="1" dirty="0" smtClean="0"/>
              <a:t>Se </a:t>
            </a:r>
            <a:r>
              <a:rPr lang="fr-FR" b="1" i="1" dirty="0"/>
              <a:t>recentrer, Se ressourcer, </a:t>
            </a:r>
            <a:br>
              <a:rPr lang="fr-FR" b="1" i="1" dirty="0"/>
            </a:br>
            <a:r>
              <a:rPr lang="fr-FR" b="1" i="1" dirty="0"/>
              <a:t>Retrouver son souffle </a:t>
            </a:r>
            <a:br>
              <a:rPr lang="fr-FR" b="1" i="1" dirty="0"/>
            </a:br>
            <a:r>
              <a:rPr lang="fr-FR" dirty="0" smtClean="0"/>
              <a:t/>
            </a:r>
            <a:br>
              <a:rPr lang="fr-FR" dirty="0" smtClean="0"/>
            </a:br>
            <a:r>
              <a:rPr lang="fr-FR" dirty="0" smtClean="0"/>
              <a:t/>
            </a:r>
            <a:br>
              <a:rPr lang="fr-FR" dirty="0" smtClean="0"/>
            </a:br>
            <a:r>
              <a:rPr lang="fr-FR" dirty="0" smtClean="0"/>
              <a:t/>
            </a:r>
            <a:br>
              <a:rPr lang="fr-FR" dirty="0" smtClean="0"/>
            </a:br>
            <a:r>
              <a:rPr lang="fr-FR" b="1" i="1" dirty="0" smtClean="0">
                <a:latin typeface="Ink Free" panose="03080402000500000000" pitchFamily="66" charset="0"/>
              </a:rPr>
              <a:t>«</a:t>
            </a:r>
            <a:r>
              <a:rPr lang="fr-FR" b="1" i="1" dirty="0">
                <a:latin typeface="Ink Free" panose="03080402000500000000" pitchFamily="66" charset="0"/>
              </a:rPr>
              <a:t> Se recentrer, Se ressourcer, </a:t>
            </a:r>
            <a:br>
              <a:rPr lang="fr-FR" b="1" i="1" dirty="0">
                <a:latin typeface="Ink Free" panose="03080402000500000000" pitchFamily="66" charset="0"/>
              </a:rPr>
            </a:br>
            <a:r>
              <a:rPr lang="fr-FR" b="1" i="1" dirty="0">
                <a:latin typeface="Ink Free" panose="03080402000500000000" pitchFamily="66" charset="0"/>
              </a:rPr>
              <a:t>Retrouver son souffle »</a:t>
            </a:r>
            <a:br>
              <a:rPr lang="fr-FR" b="1" i="1" dirty="0">
                <a:latin typeface="Ink Free" panose="03080402000500000000" pitchFamily="66" charset="0"/>
              </a:rPr>
            </a:br>
            <a:r>
              <a:rPr lang="fr-FR" b="1" i="1" dirty="0" smtClean="0">
                <a:latin typeface="Ink Free" panose="03080402000500000000" pitchFamily="66" charset="0"/>
              </a:rPr>
              <a:t/>
            </a:r>
            <a:br>
              <a:rPr lang="fr-FR" b="1" i="1" dirty="0" smtClean="0">
                <a:latin typeface="Ink Free" panose="03080402000500000000" pitchFamily="66" charset="0"/>
              </a:rPr>
            </a:br>
            <a:r>
              <a:rPr lang="fr-FR" sz="2700" dirty="0" smtClean="0">
                <a:latin typeface="Ink Free" panose="03080402000500000000" pitchFamily="66" charset="0"/>
              </a:rPr>
              <a:t>Le </a:t>
            </a:r>
            <a:r>
              <a:rPr lang="fr-FR" sz="2700" dirty="0">
                <a:latin typeface="Ink Free" panose="03080402000500000000" pitchFamily="66" charset="0"/>
              </a:rPr>
              <a:t>mot « yoga » signifie </a:t>
            </a:r>
            <a:r>
              <a:rPr lang="fr-FR" sz="2700" i="1" dirty="0">
                <a:solidFill>
                  <a:srgbClr val="FFC000"/>
                </a:solidFill>
                <a:latin typeface="Ink Free" panose="03080402000500000000" pitchFamily="66" charset="0"/>
              </a:rPr>
              <a:t>RELIER</a:t>
            </a:r>
            <a:r>
              <a:rPr lang="fr-FR" sz="2700" dirty="0" smtClean="0">
                <a:solidFill>
                  <a:srgbClr val="FFC000"/>
                </a:solidFill>
                <a:latin typeface="Ink Free" panose="03080402000500000000" pitchFamily="66" charset="0"/>
              </a:rPr>
              <a:t>, UNIR </a:t>
            </a:r>
            <a:br>
              <a:rPr lang="fr-FR" sz="2700" dirty="0" smtClean="0">
                <a:solidFill>
                  <a:srgbClr val="FFC000"/>
                </a:solidFill>
                <a:latin typeface="Ink Free" panose="03080402000500000000" pitchFamily="66" charset="0"/>
              </a:rPr>
            </a:br>
            <a:r>
              <a:rPr lang="fr-FR" sz="2700" dirty="0">
                <a:solidFill>
                  <a:srgbClr val="FFC000"/>
                </a:solidFill>
                <a:latin typeface="Ink Free" panose="03080402000500000000" pitchFamily="66" charset="0"/>
              </a:rPr>
              <a:t/>
            </a:r>
            <a:br>
              <a:rPr lang="fr-FR" sz="2700" dirty="0">
                <a:solidFill>
                  <a:srgbClr val="FFC000"/>
                </a:solidFill>
                <a:latin typeface="Ink Free" panose="03080402000500000000" pitchFamily="66" charset="0"/>
              </a:rPr>
            </a:br>
            <a:r>
              <a:rPr lang="fr-FR" sz="2700" dirty="0">
                <a:latin typeface="Ink Free" panose="03080402000500000000" pitchFamily="66" charset="0"/>
              </a:rPr>
              <a:t>C’est une discipline pratiquée en </a:t>
            </a:r>
            <a:r>
              <a:rPr lang="fr-FR" sz="2700" b="1" dirty="0">
                <a:latin typeface="Ink Free" panose="03080402000500000000" pitchFamily="66" charset="0"/>
              </a:rPr>
              <a:t>Inde</a:t>
            </a:r>
            <a:r>
              <a:rPr lang="fr-FR" sz="2700" dirty="0">
                <a:latin typeface="Ink Free" panose="03080402000500000000" pitchFamily="66" charset="0"/>
              </a:rPr>
              <a:t> depuis des millénaires.</a:t>
            </a:r>
            <a:br>
              <a:rPr lang="fr-FR" sz="2700" dirty="0">
                <a:latin typeface="Ink Free" panose="03080402000500000000" pitchFamily="66" charset="0"/>
              </a:rPr>
            </a:br>
            <a:r>
              <a:rPr lang="fr-FR" sz="2700" dirty="0">
                <a:latin typeface="Ink Free" panose="03080402000500000000" pitchFamily="66" charset="0"/>
              </a:rPr>
              <a:t> En Occident, il est abordé le plus souvent par la </a:t>
            </a:r>
            <a:r>
              <a:rPr lang="fr-FR" sz="2700" b="1" dirty="0">
                <a:latin typeface="Ink Free" panose="03080402000500000000" pitchFamily="66" charset="0"/>
              </a:rPr>
              <a:t>pratique des postures</a:t>
            </a:r>
            <a:r>
              <a:rPr lang="fr-FR" sz="2700" dirty="0">
                <a:latin typeface="Ink Free" panose="03080402000500000000" pitchFamily="66" charset="0"/>
              </a:rPr>
              <a:t> qui est une de ses composantes</a:t>
            </a:r>
            <a:r>
              <a:rPr lang="fr-FR" sz="2700" dirty="0" smtClean="0">
                <a:latin typeface="Ink Free" panose="03080402000500000000" pitchFamily="66" charset="0"/>
              </a:rPr>
              <a:t>.</a:t>
            </a:r>
            <a:br>
              <a:rPr lang="fr-FR" sz="2700" dirty="0" smtClean="0">
                <a:latin typeface="Ink Free" panose="03080402000500000000" pitchFamily="66" charset="0"/>
              </a:rPr>
            </a:br>
            <a:r>
              <a:rPr lang="fr-FR" sz="2700" dirty="0">
                <a:latin typeface="Ink Free" panose="03080402000500000000" pitchFamily="66" charset="0"/>
              </a:rPr>
              <a:t/>
            </a:r>
            <a:br>
              <a:rPr lang="fr-FR" sz="2700" dirty="0">
                <a:latin typeface="Ink Free" panose="03080402000500000000" pitchFamily="66" charset="0"/>
              </a:rPr>
            </a:br>
            <a:r>
              <a:rPr lang="fr-FR" sz="2200" dirty="0">
                <a:latin typeface="Ink Free" panose="03080402000500000000" pitchFamily="66" charset="0"/>
              </a:rPr>
              <a:t>-&gt;  Il s’agit d’allier </a:t>
            </a:r>
            <a:r>
              <a:rPr lang="fr-FR" sz="2200" dirty="0">
                <a:solidFill>
                  <a:srgbClr val="FFC000"/>
                </a:solidFill>
                <a:latin typeface="Ink Free" panose="03080402000500000000" pitchFamily="66" charset="0"/>
              </a:rPr>
              <a:t>le </a:t>
            </a:r>
            <a:r>
              <a:rPr lang="fr-FR" sz="2200" b="1" dirty="0">
                <a:solidFill>
                  <a:srgbClr val="FFC000"/>
                </a:solidFill>
                <a:latin typeface="Ink Free" panose="03080402000500000000" pitchFamily="66" charset="0"/>
              </a:rPr>
              <a:t>corps, le souffle et le mental</a:t>
            </a:r>
            <a:r>
              <a:rPr lang="fr-FR" sz="2200" dirty="0">
                <a:solidFill>
                  <a:srgbClr val="FFC000"/>
                </a:solidFill>
                <a:latin typeface="Ink Free" panose="03080402000500000000" pitchFamily="66" charset="0"/>
              </a:rPr>
              <a:t> </a:t>
            </a:r>
            <a:r>
              <a:rPr lang="fr-FR" sz="2200" dirty="0">
                <a:latin typeface="Ink Free" panose="03080402000500000000" pitchFamily="66" charset="0"/>
              </a:rPr>
              <a:t>dans des mouvements simples mais bien codifiés, découlant d’une pratique traditionnelle extrêmement riche et éprouvée. </a:t>
            </a:r>
            <a:br>
              <a:rPr lang="fr-FR" sz="2200" dirty="0">
                <a:latin typeface="Ink Free" panose="03080402000500000000" pitchFamily="66" charset="0"/>
              </a:rPr>
            </a:br>
            <a:r>
              <a:rPr lang="fr-FR" sz="2200" dirty="0">
                <a:latin typeface="Ink Free" panose="03080402000500000000" pitchFamily="66" charset="0"/>
              </a:rPr>
              <a:t>-&gt; L’attention portée au souffle </a:t>
            </a:r>
            <a:r>
              <a:rPr lang="fr-FR" sz="2200" b="1" dirty="0">
                <a:latin typeface="Ink Free" panose="03080402000500000000" pitchFamily="66" charset="0"/>
              </a:rPr>
              <a:t>stabilise le mental</a:t>
            </a:r>
            <a:r>
              <a:rPr lang="fr-FR" sz="2200" dirty="0">
                <a:latin typeface="Ink Free" panose="03080402000500000000" pitchFamily="66" charset="0"/>
              </a:rPr>
              <a:t>, permet de dénouer les tensions et laisser </a:t>
            </a:r>
            <a:r>
              <a:rPr lang="fr-FR" sz="2200" b="1" dirty="0">
                <a:latin typeface="Ink Free" panose="03080402000500000000" pitchFamily="66" charset="0"/>
              </a:rPr>
              <a:t>circuler l’énergie en soi</a:t>
            </a:r>
            <a:r>
              <a:rPr lang="fr-FR" sz="2200" dirty="0">
                <a:latin typeface="Ink Free" panose="03080402000500000000" pitchFamily="66" charset="0"/>
              </a:rPr>
              <a:t>.</a:t>
            </a:r>
            <a:br>
              <a:rPr lang="fr-FR" sz="2200" dirty="0">
                <a:latin typeface="Ink Free" panose="03080402000500000000" pitchFamily="66" charset="0"/>
              </a:rPr>
            </a:br>
            <a:r>
              <a:rPr lang="fr-FR" dirty="0"/>
              <a:t/>
            </a:r>
            <a:br>
              <a:rPr lang="fr-FR" dirty="0"/>
            </a:br>
            <a:r>
              <a:rPr lang="fr-FR" dirty="0" smtClean="0"/>
              <a:t>				</a:t>
            </a:r>
            <a:endParaRPr lang="fr-FR" dirty="0"/>
          </a:p>
        </p:txBody>
      </p:sp>
      <p:pic>
        <p:nvPicPr>
          <p:cNvPr id="7" name="Image 6"/>
          <p:cNvPicPr>
            <a:picLocks noChangeAspect="1"/>
          </p:cNvPicPr>
          <p:nvPr/>
        </p:nvPicPr>
        <p:blipFill>
          <a:blip r:embed="rId2"/>
          <a:stretch>
            <a:fillRect/>
          </a:stretch>
        </p:blipFill>
        <p:spPr>
          <a:xfrm>
            <a:off x="10708280" y="5739118"/>
            <a:ext cx="1072989" cy="725487"/>
          </a:xfrm>
          <a:prstGeom prst="rect">
            <a:avLst/>
          </a:prstGeom>
        </p:spPr>
      </p:pic>
    </p:spTree>
    <p:extLst>
      <p:ext uri="{BB962C8B-B14F-4D97-AF65-F5344CB8AC3E}">
        <p14:creationId xmlns:p14="http://schemas.microsoft.com/office/powerpoint/2010/main" val="35350878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1603718" y="492369"/>
            <a:ext cx="8410804" cy="5887563"/>
          </a:xfrm>
          <a:prstGeom prst="rect">
            <a:avLst/>
          </a:prstGeom>
        </p:spPr>
      </p:pic>
      <p:pic>
        <p:nvPicPr>
          <p:cNvPr id="5" name="Image 4"/>
          <p:cNvPicPr>
            <a:picLocks noChangeAspect="1"/>
          </p:cNvPicPr>
          <p:nvPr/>
        </p:nvPicPr>
        <p:blipFill>
          <a:blip r:embed="rId3"/>
          <a:stretch>
            <a:fillRect/>
          </a:stretch>
        </p:blipFill>
        <p:spPr>
          <a:xfrm>
            <a:off x="10746096" y="5767754"/>
            <a:ext cx="1052314" cy="717486"/>
          </a:xfrm>
          <a:prstGeom prst="rect">
            <a:avLst/>
          </a:prstGeom>
        </p:spPr>
      </p:pic>
    </p:spTree>
    <p:extLst>
      <p:ext uri="{BB962C8B-B14F-4D97-AF65-F5344CB8AC3E}">
        <p14:creationId xmlns:p14="http://schemas.microsoft.com/office/powerpoint/2010/main" val="14436769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latin typeface="Ink Free" panose="03080402000500000000" pitchFamily="66" charset="0"/>
              </a:rPr>
              <a:t>MISE EN SITUATION</a:t>
            </a:r>
            <a:endParaRPr lang="fr-FR" dirty="0">
              <a:latin typeface="Ink Free" panose="03080402000500000000" pitchFamily="66" charset="0"/>
            </a:endParaRPr>
          </a:p>
        </p:txBody>
      </p:sp>
      <p:sp>
        <p:nvSpPr>
          <p:cNvPr id="3" name="Espace réservé du contenu 2"/>
          <p:cNvSpPr>
            <a:spLocks noGrp="1"/>
          </p:cNvSpPr>
          <p:nvPr>
            <p:ph idx="1"/>
          </p:nvPr>
        </p:nvSpPr>
        <p:spPr/>
        <p:txBody>
          <a:bodyPr>
            <a:normAutofit/>
          </a:bodyPr>
          <a:lstStyle/>
          <a:p>
            <a:pPr algn="ctr"/>
            <a:endParaRPr lang="fr-FR" sz="4400" dirty="0"/>
          </a:p>
          <a:p>
            <a:pPr>
              <a:buNone/>
            </a:pPr>
            <a:endParaRPr lang="fr-FR" sz="4400" dirty="0" smtClean="0"/>
          </a:p>
          <a:p>
            <a:pPr>
              <a:buNone/>
            </a:pPr>
            <a:r>
              <a:rPr lang="fr-FR" sz="44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Ink Free" panose="03080402000500000000" pitchFamily="66" charset="0"/>
              </a:rPr>
              <a:t>Les </a:t>
            </a:r>
            <a:r>
              <a:rPr lang="fr-FR" sz="44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Ink Free" panose="03080402000500000000" pitchFamily="66" charset="0"/>
              </a:rPr>
              <a:t>voyelles </a:t>
            </a:r>
          </a:p>
          <a:p>
            <a:pPr>
              <a:buNone/>
            </a:pPr>
            <a:r>
              <a:rPr lang="fr-FR" sz="28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Ink Free" panose="03080402000500000000" pitchFamily="66" charset="0"/>
              </a:rPr>
              <a:t>(</a:t>
            </a:r>
            <a:r>
              <a:rPr lang="fr-FR" sz="2800" b="1" spc="300" dirty="0" err="1">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Ink Free" panose="03080402000500000000" pitchFamily="66" charset="0"/>
              </a:rPr>
              <a:t>svara</a:t>
            </a:r>
            <a:r>
              <a:rPr lang="fr-FR" sz="28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Ink Free" panose="03080402000500000000" pitchFamily="66" charset="0"/>
              </a:rPr>
              <a:t> en sanskrit)</a:t>
            </a:r>
          </a:p>
          <a:p>
            <a:pPr algn="ctr">
              <a:buNone/>
            </a:pPr>
            <a:r>
              <a:rPr lang="fr-FR" sz="44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Ink Free" panose="03080402000500000000" pitchFamily="66" charset="0"/>
              </a:rPr>
              <a:t>A…O…</a:t>
            </a:r>
            <a:endParaRPr lang="fr-FR" sz="4400" dirty="0">
              <a:latin typeface="Ink Free" panose="03080402000500000000" pitchFamily="66" charset="0"/>
            </a:endParaRPr>
          </a:p>
        </p:txBody>
      </p:sp>
      <p:pic>
        <p:nvPicPr>
          <p:cNvPr id="5" name="Image 4"/>
          <p:cNvPicPr>
            <a:picLocks noChangeAspect="1"/>
          </p:cNvPicPr>
          <p:nvPr/>
        </p:nvPicPr>
        <p:blipFill>
          <a:blip r:embed="rId2"/>
          <a:stretch>
            <a:fillRect/>
          </a:stretch>
        </p:blipFill>
        <p:spPr>
          <a:xfrm>
            <a:off x="8356209" y="1495940"/>
            <a:ext cx="3323024" cy="3298101"/>
          </a:xfrm>
          <a:prstGeom prst="rect">
            <a:avLst/>
          </a:prstGeom>
        </p:spPr>
      </p:pic>
      <p:pic>
        <p:nvPicPr>
          <p:cNvPr id="8" name="Image 7"/>
          <p:cNvPicPr>
            <a:picLocks noChangeAspect="1"/>
          </p:cNvPicPr>
          <p:nvPr/>
        </p:nvPicPr>
        <p:blipFill>
          <a:blip r:embed="rId3"/>
          <a:stretch>
            <a:fillRect/>
          </a:stretch>
        </p:blipFill>
        <p:spPr>
          <a:xfrm>
            <a:off x="10780966" y="5779512"/>
            <a:ext cx="1012024" cy="688908"/>
          </a:xfrm>
          <a:prstGeom prst="rect">
            <a:avLst/>
          </a:prstGeom>
        </p:spPr>
      </p:pic>
    </p:spTree>
    <p:extLst>
      <p:ext uri="{BB962C8B-B14F-4D97-AF65-F5344CB8AC3E}">
        <p14:creationId xmlns:p14="http://schemas.microsoft.com/office/powerpoint/2010/main" val="20200871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latin typeface="Ink Free" panose="03080402000500000000" pitchFamily="66" charset="0"/>
              </a:rPr>
              <a:t>ILLUSTRATION </a:t>
            </a:r>
            <a:endParaRPr lang="fr-FR" dirty="0">
              <a:latin typeface="Ink Free" panose="03080402000500000000" pitchFamily="66" charset="0"/>
            </a:endParaRPr>
          </a:p>
        </p:txBody>
      </p:sp>
      <p:sp>
        <p:nvSpPr>
          <p:cNvPr id="3" name="Espace réservé du contenu 2"/>
          <p:cNvSpPr>
            <a:spLocks noGrp="1"/>
          </p:cNvSpPr>
          <p:nvPr>
            <p:ph idx="1"/>
          </p:nvPr>
        </p:nvSpPr>
        <p:spPr>
          <a:xfrm>
            <a:off x="1066800" y="1863969"/>
            <a:ext cx="10058400" cy="3931920"/>
          </a:xfrm>
          <a:solidFill>
            <a:schemeClr val="tx1">
              <a:lumMod val="95000"/>
            </a:schemeClr>
          </a:solidFill>
        </p:spPr>
        <p:txBody>
          <a:bodyPr/>
          <a:lstStyle/>
          <a:p>
            <a:endParaRPr lang="fr-FR" dirty="0" smtClean="0">
              <a:solidFill>
                <a:schemeClr val="accent2"/>
              </a:solidFill>
              <a:hlinkClick r:id="rId2"/>
            </a:endParaRPr>
          </a:p>
          <a:p>
            <a:pPr algn="ctr">
              <a:buNone/>
            </a:pPr>
            <a:r>
              <a:rPr lang="fr-FR" sz="2800" dirty="0">
                <a:solidFill>
                  <a:srgbClr val="FFC000"/>
                </a:solidFill>
                <a:latin typeface="Ink Free" panose="03080402000500000000" pitchFamily="66" charset="0"/>
                <a:hlinkClick r:id="rId2"/>
              </a:rPr>
              <a:t>LE YOGA A L’ECOLE</a:t>
            </a:r>
          </a:p>
          <a:p>
            <a:pPr algn="ctr">
              <a:buNone/>
            </a:pPr>
            <a:endParaRPr lang="fr-FR" sz="2800" dirty="0">
              <a:solidFill>
                <a:srgbClr val="FFC000"/>
              </a:solidFill>
              <a:latin typeface="Bookman Old Style" pitchFamily="18" charset="0"/>
              <a:hlinkClick r:id="rId2"/>
            </a:endParaRPr>
          </a:p>
          <a:p>
            <a:r>
              <a:rPr lang="fr-FR" dirty="0">
                <a:solidFill>
                  <a:schemeClr val="tx2">
                    <a:lumMod val="50000"/>
                  </a:schemeClr>
                </a:solidFill>
                <a:latin typeface="Bookman Old Style" pitchFamily="18" charset="0"/>
                <a:hlinkClick r:id="rId3"/>
              </a:rPr>
              <a:t>https://ladigitale.dev/digiview/#/</a:t>
            </a:r>
            <a:r>
              <a:rPr lang="fr-FR" dirty="0" smtClean="0">
                <a:solidFill>
                  <a:schemeClr val="tx2">
                    <a:lumMod val="50000"/>
                  </a:schemeClr>
                </a:solidFill>
                <a:latin typeface="Bookman Old Style" pitchFamily="18" charset="0"/>
                <a:hlinkClick r:id="rId3"/>
              </a:rPr>
              <a:t>v/65ad7cb0f111b</a:t>
            </a:r>
            <a:endParaRPr lang="fr-FR" dirty="0" smtClean="0">
              <a:solidFill>
                <a:schemeClr val="tx2">
                  <a:lumMod val="50000"/>
                </a:schemeClr>
              </a:solidFill>
              <a:latin typeface="Bookman Old Style" pitchFamily="18" charset="0"/>
            </a:endParaRPr>
          </a:p>
          <a:p>
            <a:endParaRPr lang="fr-FR" dirty="0" smtClean="0">
              <a:solidFill>
                <a:schemeClr val="tx2">
                  <a:lumMod val="50000"/>
                </a:schemeClr>
              </a:solidFill>
              <a:latin typeface="Bookman Old Style" pitchFamily="18" charset="0"/>
            </a:endParaRPr>
          </a:p>
          <a:p>
            <a:r>
              <a:rPr lang="fr-FR" dirty="0">
                <a:latin typeface="Bookman Old Style" pitchFamily="18" charset="0"/>
                <a:hlinkClick r:id="rId4"/>
              </a:rPr>
              <a:t>https://ladigitale.dev/digiview/#/</a:t>
            </a:r>
            <a:r>
              <a:rPr lang="fr-FR" dirty="0" smtClean="0">
                <a:latin typeface="Bookman Old Style" pitchFamily="18" charset="0"/>
                <a:hlinkClick r:id="rId4"/>
              </a:rPr>
              <a:t>v/65ad7d10ae7c3</a:t>
            </a:r>
            <a:endParaRPr lang="fr-FR" dirty="0" smtClean="0">
              <a:latin typeface="Bookman Old Style" pitchFamily="18" charset="0"/>
            </a:endParaRPr>
          </a:p>
          <a:p>
            <a:endParaRPr lang="fr-FR" dirty="0">
              <a:latin typeface="Bookman Old Style" pitchFamily="18" charset="0"/>
            </a:endParaRPr>
          </a:p>
          <a:p>
            <a:r>
              <a:rPr lang="fr-FR" dirty="0">
                <a:latin typeface="Bookman Old Style" pitchFamily="18" charset="0"/>
                <a:hlinkClick r:id="rId5"/>
              </a:rPr>
              <a:t>https://www.instagram.com/tv/Caecw8kIfee/?utm_medium=share_sheet</a:t>
            </a:r>
            <a:endParaRPr lang="fr-FR" dirty="0" smtClean="0">
              <a:latin typeface="Bookman Old Style" pitchFamily="18" charset="0"/>
            </a:endParaRPr>
          </a:p>
          <a:p>
            <a:endParaRPr lang="fr-FR" dirty="0" smtClean="0">
              <a:latin typeface="Bookman Old Style" pitchFamily="18" charset="0"/>
            </a:endParaRPr>
          </a:p>
          <a:p>
            <a:pPr>
              <a:buNone/>
            </a:pPr>
            <a:endParaRPr lang="fr-FR" dirty="0">
              <a:solidFill>
                <a:schemeClr val="accent2"/>
              </a:solidFill>
              <a:latin typeface="Bookman Old Style" pitchFamily="18" charset="0"/>
            </a:endParaRPr>
          </a:p>
        </p:txBody>
      </p:sp>
    </p:spTree>
    <p:extLst>
      <p:ext uri="{BB962C8B-B14F-4D97-AF65-F5344CB8AC3E}">
        <p14:creationId xmlns:p14="http://schemas.microsoft.com/office/powerpoint/2010/main" val="13111072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latin typeface="Ink Free" panose="03080402000500000000" pitchFamily="66" charset="0"/>
              </a:rPr>
              <a:t>MISSION DE L’ ECOLE</a:t>
            </a:r>
            <a:endParaRPr lang="fr-FR" dirty="0">
              <a:latin typeface="Ink Free" panose="03080402000500000000" pitchFamily="66" charset="0"/>
            </a:endParaRPr>
          </a:p>
        </p:txBody>
      </p:sp>
      <p:sp>
        <p:nvSpPr>
          <p:cNvPr id="3" name="Espace réservé du contenu 2"/>
          <p:cNvSpPr>
            <a:spLocks noGrp="1"/>
          </p:cNvSpPr>
          <p:nvPr>
            <p:ph idx="1"/>
          </p:nvPr>
        </p:nvSpPr>
        <p:spPr/>
        <p:txBody>
          <a:bodyPr/>
          <a:lstStyle/>
          <a:p>
            <a:pPr marL="0" indent="0">
              <a:buNone/>
            </a:pPr>
            <a:r>
              <a:rPr lang="fr-FR" sz="2400" b="1" dirty="0">
                <a:latin typeface="Ink Free" panose="03080402000500000000" pitchFamily="66" charset="0"/>
              </a:rPr>
              <a:t>E</a:t>
            </a:r>
            <a:r>
              <a:rPr lang="fr-FR" sz="2400" b="1" dirty="0" smtClean="0">
                <a:latin typeface="Ink Free" panose="03080402000500000000" pitchFamily="66" charset="0"/>
              </a:rPr>
              <a:t>n </a:t>
            </a:r>
            <a:r>
              <a:rPr lang="fr-FR" sz="2400" b="1" dirty="0">
                <a:latin typeface="Ink Free" panose="03080402000500000000" pitchFamily="66" charset="0"/>
              </a:rPr>
              <a:t>matière de santé :</a:t>
            </a:r>
          </a:p>
          <a:p>
            <a:pPr>
              <a:buNone/>
            </a:pPr>
            <a:r>
              <a:rPr lang="fr-FR" sz="2400" b="1" dirty="0">
                <a:latin typeface="Ink Free" panose="03080402000500000000" pitchFamily="66" charset="0"/>
              </a:rPr>
              <a:t>	</a:t>
            </a:r>
            <a:r>
              <a:rPr lang="fr-FR" sz="2400" b="1" i="1" dirty="0">
                <a:latin typeface="Ink Free" panose="03080402000500000000" pitchFamily="66" charset="0"/>
              </a:rPr>
              <a:t>&gt;  faire acquérir à chaque élève les connaissances, les compétences et la culture lui permettant de prendre en charge sa propre santé de façon autonome</a:t>
            </a:r>
            <a:br>
              <a:rPr lang="fr-FR" sz="2400" b="1" i="1" dirty="0">
                <a:latin typeface="Ink Free" panose="03080402000500000000" pitchFamily="66" charset="0"/>
              </a:rPr>
            </a:br>
            <a:r>
              <a:rPr lang="fr-FR" sz="2400" b="1" i="1" dirty="0">
                <a:latin typeface="Ink Free" panose="03080402000500000000" pitchFamily="66" charset="0"/>
              </a:rPr>
              <a:t>&gt;  mettre en œuvre dans chaque école et dans chaque établissement des projets de prévention centrés sur les problématiques de santé</a:t>
            </a:r>
            <a:br>
              <a:rPr lang="fr-FR" sz="2400" b="1" i="1" dirty="0">
                <a:latin typeface="Ink Free" panose="03080402000500000000" pitchFamily="66" charset="0"/>
              </a:rPr>
            </a:br>
            <a:r>
              <a:rPr lang="fr-FR" sz="2400" b="1" i="1" dirty="0">
                <a:latin typeface="Ink Free" panose="03080402000500000000" pitchFamily="66" charset="0"/>
              </a:rPr>
              <a:t>&gt;  créer un environnement scolaire favorable à la santé et à la réussite </a:t>
            </a:r>
          </a:p>
          <a:p>
            <a:pPr>
              <a:buNone/>
            </a:pPr>
            <a:endParaRPr lang="fr-FR" sz="2400" b="1" dirty="0">
              <a:latin typeface="Ink Free" panose="03080402000500000000" pitchFamily="66" charset="0"/>
            </a:endParaRPr>
          </a:p>
          <a:p>
            <a:pPr algn="ctr">
              <a:buNone/>
            </a:pPr>
            <a:r>
              <a:rPr lang="fr-FR" sz="2400" i="1" dirty="0">
                <a:solidFill>
                  <a:srgbClr val="FFC000"/>
                </a:solidFill>
                <a:latin typeface="Ink Free" panose="03080402000500000000" pitchFamily="66" charset="0"/>
                <a:sym typeface="Wingdings" pitchFamily="2" charset="2"/>
              </a:rPr>
              <a:t>  </a:t>
            </a:r>
            <a:r>
              <a:rPr lang="fr-FR" sz="2400" b="1" dirty="0">
                <a:solidFill>
                  <a:srgbClr val="FFC000"/>
                </a:solidFill>
                <a:latin typeface="Ink Free" panose="03080402000500000000" pitchFamily="66" charset="0"/>
                <a:sym typeface="Wingdings" pitchFamily="2" charset="2"/>
              </a:rPr>
              <a:t>Le yoga s’inscrit pleinement dans cette perspective</a:t>
            </a:r>
            <a:endParaRPr lang="fr-FR" sz="2400" b="1" dirty="0">
              <a:solidFill>
                <a:srgbClr val="FFC000"/>
              </a:solidFill>
              <a:latin typeface="Ink Free" panose="03080402000500000000" pitchFamily="66" charset="0"/>
            </a:endParaRPr>
          </a:p>
          <a:p>
            <a:endParaRPr lang="fr-FR" dirty="0">
              <a:solidFill>
                <a:srgbClr val="FFC000"/>
              </a:solidFill>
              <a:latin typeface="Ink Free" panose="03080402000500000000" pitchFamily="66" charset="0"/>
            </a:endParaRPr>
          </a:p>
        </p:txBody>
      </p:sp>
      <p:pic>
        <p:nvPicPr>
          <p:cNvPr id="4" name="Image 3"/>
          <p:cNvPicPr>
            <a:picLocks noChangeAspect="1"/>
          </p:cNvPicPr>
          <p:nvPr/>
        </p:nvPicPr>
        <p:blipFill>
          <a:blip r:embed="rId2"/>
          <a:stretch>
            <a:fillRect/>
          </a:stretch>
        </p:blipFill>
        <p:spPr>
          <a:xfrm>
            <a:off x="10630017" y="5697415"/>
            <a:ext cx="1098739" cy="749140"/>
          </a:xfrm>
          <a:prstGeom prst="rect">
            <a:avLst/>
          </a:prstGeom>
        </p:spPr>
      </p:pic>
    </p:spTree>
    <p:extLst>
      <p:ext uri="{BB962C8B-B14F-4D97-AF65-F5344CB8AC3E}">
        <p14:creationId xmlns:p14="http://schemas.microsoft.com/office/powerpoint/2010/main" val="2105724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latin typeface="Ink Free" panose="03080402000500000000" pitchFamily="66" charset="0"/>
              </a:rPr>
              <a:t>A L’ ECOLE</a:t>
            </a:r>
            <a:endParaRPr lang="fr-FR" dirty="0">
              <a:latin typeface="Ink Free" panose="03080402000500000000" pitchFamily="66" charset="0"/>
            </a:endParaRPr>
          </a:p>
        </p:txBody>
      </p:sp>
      <p:sp>
        <p:nvSpPr>
          <p:cNvPr id="3" name="Espace réservé du contenu 2"/>
          <p:cNvSpPr>
            <a:spLocks noGrp="1"/>
          </p:cNvSpPr>
          <p:nvPr>
            <p:ph idx="1"/>
          </p:nvPr>
        </p:nvSpPr>
        <p:spPr/>
        <p:txBody>
          <a:bodyPr>
            <a:normAutofit/>
          </a:bodyPr>
          <a:lstStyle/>
          <a:p>
            <a:r>
              <a:rPr lang="fr-FR" sz="2400" dirty="0">
                <a:latin typeface="Ink Free" panose="03080402000500000000" pitchFamily="66" charset="0"/>
              </a:rPr>
              <a:t>Le yoga n’apparaît pas dans les programmes de l’école</a:t>
            </a:r>
          </a:p>
          <a:p>
            <a:endParaRPr lang="fr-FR" sz="2400" dirty="0">
              <a:latin typeface="Ink Free" panose="03080402000500000000" pitchFamily="66" charset="0"/>
            </a:endParaRPr>
          </a:p>
          <a:p>
            <a:pPr marL="274320" lvl="1" indent="0">
              <a:buNone/>
            </a:pPr>
            <a:r>
              <a:rPr lang="fr-FR" sz="2400" b="1" i="1" dirty="0">
                <a:solidFill>
                  <a:srgbClr val="FFC000"/>
                </a:solidFill>
                <a:latin typeface="Ink Free" panose="03080402000500000000" pitchFamily="66" charset="0"/>
              </a:rPr>
              <a:t>Et pourtant</a:t>
            </a:r>
            <a:r>
              <a:rPr lang="fr-FR" sz="2400" b="1" i="1" dirty="0" smtClean="0">
                <a:solidFill>
                  <a:srgbClr val="FFC000"/>
                </a:solidFill>
                <a:latin typeface="Ink Free" panose="03080402000500000000" pitchFamily="66" charset="0"/>
              </a:rPr>
              <a:t>…..</a:t>
            </a:r>
            <a:endParaRPr lang="fr-FR" sz="2400" dirty="0">
              <a:latin typeface="Ink Free" panose="03080402000500000000" pitchFamily="66" charset="0"/>
            </a:endParaRPr>
          </a:p>
          <a:p>
            <a:pPr lvl="2">
              <a:buNone/>
            </a:pPr>
            <a:r>
              <a:rPr lang="fr-FR" sz="2400" dirty="0">
                <a:latin typeface="Ink Free" panose="03080402000500000000" pitchFamily="66" charset="0"/>
              </a:rPr>
              <a:t>… sa pratique semble tout à fait adaptée au regard des textes officiels</a:t>
            </a:r>
          </a:p>
          <a:p>
            <a:pPr marL="0" indent="0">
              <a:buNone/>
            </a:pPr>
            <a:r>
              <a:rPr lang="fr-FR" sz="2800" dirty="0" smtClean="0">
                <a:latin typeface="Ink Free" panose="03080402000500000000" pitchFamily="66" charset="0"/>
              </a:rPr>
              <a:t> </a:t>
            </a:r>
          </a:p>
          <a:p>
            <a:pPr marL="0" indent="0">
              <a:buNone/>
            </a:pPr>
            <a:r>
              <a:rPr lang="fr-FR" sz="2800" dirty="0" smtClean="0">
                <a:solidFill>
                  <a:srgbClr val="FFC000"/>
                </a:solidFill>
                <a:latin typeface="Ink Free" panose="03080402000500000000" pitchFamily="66" charset="0"/>
              </a:rPr>
              <a:t>OBJECTIF :</a:t>
            </a:r>
          </a:p>
          <a:p>
            <a:pPr marL="0" indent="0">
              <a:buNone/>
            </a:pPr>
            <a:r>
              <a:rPr lang="fr-FR" sz="2800" dirty="0" smtClean="0">
                <a:latin typeface="Ink Free" panose="03080402000500000000" pitchFamily="66" charset="0"/>
              </a:rPr>
              <a:t>Appréhender </a:t>
            </a:r>
            <a:r>
              <a:rPr lang="fr-FR" sz="2800" dirty="0">
                <a:latin typeface="Ink Free" panose="03080402000500000000" pitchFamily="66" charset="0"/>
              </a:rPr>
              <a:t>des notions permettant d'améliorer une meilleure relation à soi, aux autres et à l'environnement </a:t>
            </a:r>
          </a:p>
          <a:p>
            <a:endParaRPr lang="fr-FR" dirty="0"/>
          </a:p>
        </p:txBody>
      </p:sp>
      <p:pic>
        <p:nvPicPr>
          <p:cNvPr id="4" name="Image 3"/>
          <p:cNvPicPr>
            <a:picLocks noChangeAspect="1"/>
          </p:cNvPicPr>
          <p:nvPr/>
        </p:nvPicPr>
        <p:blipFill>
          <a:blip r:embed="rId2"/>
          <a:stretch>
            <a:fillRect/>
          </a:stretch>
        </p:blipFill>
        <p:spPr>
          <a:xfrm>
            <a:off x="10002129" y="553668"/>
            <a:ext cx="1662519" cy="1643074"/>
          </a:xfrm>
          <a:prstGeom prst="rect">
            <a:avLst/>
          </a:prstGeom>
        </p:spPr>
      </p:pic>
      <p:pic>
        <p:nvPicPr>
          <p:cNvPr id="5" name="Image 4"/>
          <p:cNvPicPr>
            <a:picLocks noChangeAspect="1"/>
          </p:cNvPicPr>
          <p:nvPr/>
        </p:nvPicPr>
        <p:blipFill>
          <a:blip r:embed="rId3"/>
          <a:stretch>
            <a:fillRect/>
          </a:stretch>
        </p:blipFill>
        <p:spPr>
          <a:xfrm>
            <a:off x="10703685" y="5672296"/>
            <a:ext cx="1072989" cy="725487"/>
          </a:xfrm>
          <a:prstGeom prst="rect">
            <a:avLst/>
          </a:prstGeom>
        </p:spPr>
      </p:pic>
    </p:spTree>
    <p:extLst>
      <p:ext uri="{BB962C8B-B14F-4D97-AF65-F5344CB8AC3E}">
        <p14:creationId xmlns:p14="http://schemas.microsoft.com/office/powerpoint/2010/main" val="45149929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26B02"/>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6728D11B-929E-4324-91B0-4A4DA4CAC3DD}"/>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TM03457510[[fn=Savon]]</Template>
  <TotalTime>296</TotalTime>
  <Words>1137</Words>
  <Application>Microsoft Office PowerPoint</Application>
  <PresentationFormat>Grand écran</PresentationFormat>
  <Paragraphs>174</Paragraphs>
  <Slides>24</Slides>
  <Notes>1</Notes>
  <HiddenSlides>0</HiddenSlides>
  <MMClips>1</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24</vt:i4>
      </vt:variant>
    </vt:vector>
  </HeadingPairs>
  <TitlesOfParts>
    <vt:vector size="33" baseType="lpstr">
      <vt:lpstr>Arial</vt:lpstr>
      <vt:lpstr>Bookman Old Style</vt:lpstr>
      <vt:lpstr>Calibri</vt:lpstr>
      <vt:lpstr>Century</vt:lpstr>
      <vt:lpstr>Century Gothic</vt:lpstr>
      <vt:lpstr>Ink Free</vt:lpstr>
      <vt:lpstr>MV Boli</vt:lpstr>
      <vt:lpstr>Wingdings</vt:lpstr>
      <vt:lpstr>Savon</vt:lpstr>
      <vt:lpstr>LE YOGA A L’ ECOLE   » se poser, être là »</vt:lpstr>
      <vt:lpstr>LE YOGA … </vt:lpstr>
      <vt:lpstr>LE YOGA  (Isabelle)    </vt:lpstr>
      <vt:lpstr>     Se recentrer, Se ressourcer,  Retrouver son souffle     « Se recentrer, Se ressourcer,  Retrouver son souffle »  Le mot « yoga » signifie RELIER, UNIR   C’est une discipline pratiquée en Inde depuis des millénaires.  En Occident, il est abordé le plus souvent par la pratique des postures qui est une de ses composantes.  -&gt;  Il s’agit d’allier le corps, le souffle et le mental dans des mouvements simples mais bien codifiés, découlant d’une pratique traditionnelle extrêmement riche et éprouvée.  -&gt; L’attention portée au souffle stabilise le mental, permet de dénouer les tensions et laisser circuler l’énergie en soi.      </vt:lpstr>
      <vt:lpstr>Présentation PowerPoint</vt:lpstr>
      <vt:lpstr>MISE EN SITUATION</vt:lpstr>
      <vt:lpstr>ILLUSTRATION </vt:lpstr>
      <vt:lpstr>MISSION DE L’ ECOLE</vt:lpstr>
      <vt:lpstr>A L’ ECOLE</vt:lpstr>
      <vt:lpstr>   CONTRIBUTION DU YOGA   A LA SANTE ET AU BIEN-ETRE  DES ENFANTS … &amp; DES ADULTES  </vt:lpstr>
      <vt:lpstr>OBJECTIFS</vt:lpstr>
      <vt:lpstr>QUE FAIT-ON ?</vt:lpstr>
      <vt:lpstr>QUAND ?  A QUELLES OCCASIONS ?</vt:lpstr>
      <vt:lpstr>MISE EN SITUATION</vt:lpstr>
      <vt:lpstr>LES EFFETS</vt:lpstr>
      <vt:lpstr>QUELQUES CONSEILS </vt:lpstr>
      <vt:lpstr>POUR ALLER PLUS LOIN</vt:lpstr>
      <vt:lpstr>LA « FOLIE DU YOGA »</vt:lpstr>
      <vt:lpstr>Présentation PowerPoint</vt:lpstr>
      <vt:lpstr>BIBLIOGRAPHIE</vt:lpstr>
      <vt:lpstr> POUR LES ENFANTS</vt:lpstr>
      <vt:lpstr>POUR LES ENSEIGNANTS</vt:lpstr>
      <vt:lpstr>Une séance à vivre</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 YOGA A L’ ECOLE</dc:title>
  <dc:creator>SBenoit</dc:creator>
  <cp:lastModifiedBy>SBenoit</cp:lastModifiedBy>
  <cp:revision>39</cp:revision>
  <dcterms:created xsi:type="dcterms:W3CDTF">2023-12-15T09:22:25Z</dcterms:created>
  <dcterms:modified xsi:type="dcterms:W3CDTF">2024-01-21T20:25:24Z</dcterms:modified>
</cp:coreProperties>
</file>