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53" r:id="rId4"/>
    <p:sldId id="352" r:id="rId5"/>
    <p:sldId id="354" r:id="rId6"/>
    <p:sldId id="349" r:id="rId7"/>
    <p:sldId id="351" r:id="rId8"/>
    <p:sldId id="303" r:id="rId9"/>
    <p:sldId id="355" r:id="rId10"/>
    <p:sldId id="368" r:id="rId11"/>
    <p:sldId id="357" r:id="rId12"/>
    <p:sldId id="287" r:id="rId13"/>
    <p:sldId id="358" r:id="rId14"/>
    <p:sldId id="362" r:id="rId15"/>
    <p:sldId id="360" r:id="rId16"/>
    <p:sldId id="361" r:id="rId17"/>
    <p:sldId id="366" r:id="rId18"/>
    <p:sldId id="277" r:id="rId19"/>
    <p:sldId id="347" r:id="rId20"/>
    <p:sldId id="363" r:id="rId21"/>
    <p:sldId id="299" r:id="rId22"/>
    <p:sldId id="300" r:id="rId23"/>
    <p:sldId id="364" r:id="rId24"/>
    <p:sldId id="297" r:id="rId25"/>
    <p:sldId id="365" r:id="rId26"/>
    <p:sldId id="344" r:id="rId27"/>
    <p:sldId id="36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A1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62112-DE73-4E56-9FEE-0DA462AB3EF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7444A9-8B5F-4C72-8AB3-C89664E71027}">
      <dgm:prSet phldrT="[Texte]" custT="1"/>
      <dgm:spPr/>
      <dgm:t>
        <a:bodyPr/>
        <a:lstStyle/>
        <a:p>
          <a:r>
            <a:rPr lang="fr-FR" sz="2400" dirty="0" smtClean="0"/>
            <a:t>Prendre appui sur les épaules ou le bassin</a:t>
          </a:r>
          <a:endParaRPr lang="fr-FR" sz="2400" dirty="0"/>
        </a:p>
      </dgm:t>
    </dgm:pt>
    <dgm:pt modelId="{8DBD1B80-0335-4635-8018-00CE4CF12B6C}" type="parTrans" cxnId="{80B5DEF0-07F5-489B-A7AC-CD47B32BB349}">
      <dgm:prSet/>
      <dgm:spPr/>
      <dgm:t>
        <a:bodyPr/>
        <a:lstStyle/>
        <a:p>
          <a:endParaRPr lang="fr-FR"/>
        </a:p>
      </dgm:t>
    </dgm:pt>
    <dgm:pt modelId="{257A77A5-D43E-45F9-9FBB-1031AEAA2574}" type="sibTrans" cxnId="{80B5DEF0-07F5-489B-A7AC-CD47B32BB349}">
      <dgm:prSet/>
      <dgm:spPr/>
      <dgm:t>
        <a:bodyPr/>
        <a:lstStyle/>
        <a:p>
          <a:endParaRPr lang="fr-FR"/>
        </a:p>
      </dgm:t>
    </dgm:pt>
    <dgm:pt modelId="{D256664B-8402-45AA-A3C3-C5D669AB6E23}">
      <dgm:prSet phldrT="[Texte]" custT="1"/>
      <dgm:spPr/>
      <dgm:t>
        <a:bodyPr/>
        <a:lstStyle/>
        <a:p>
          <a:r>
            <a:rPr lang="fr-FR" sz="2400" dirty="0" smtClean="0"/>
            <a:t>Dans l’ordre : bassin puis épaules</a:t>
          </a:r>
          <a:endParaRPr lang="fr-FR" sz="2400" dirty="0"/>
        </a:p>
      </dgm:t>
    </dgm:pt>
    <dgm:pt modelId="{6ED9BBD6-274B-4135-A8FE-FC10396700A2}" type="parTrans" cxnId="{6052C489-BB71-473B-9BF7-1E61265FA25C}">
      <dgm:prSet/>
      <dgm:spPr/>
      <dgm:t>
        <a:bodyPr/>
        <a:lstStyle/>
        <a:p>
          <a:endParaRPr lang="fr-FR"/>
        </a:p>
      </dgm:t>
    </dgm:pt>
    <dgm:pt modelId="{285226D2-6A73-46A8-9723-FC7C3EBB1D98}" type="sibTrans" cxnId="{6052C489-BB71-473B-9BF7-1E61265FA25C}">
      <dgm:prSet/>
      <dgm:spPr/>
      <dgm:t>
        <a:bodyPr/>
        <a:lstStyle/>
        <a:p>
          <a:endParaRPr lang="fr-FR"/>
        </a:p>
      </dgm:t>
    </dgm:pt>
    <dgm:pt modelId="{B7CDEF0E-C688-4B47-9960-21CFEBA6C6C0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41CCFD3-BBB3-4C9A-A1BA-FF906D66E3E2}" type="sibTrans" cxnId="{3B812BC1-4652-422B-BCE3-E2B9528C63FA}">
      <dgm:prSet/>
      <dgm:spPr/>
      <dgm:t>
        <a:bodyPr/>
        <a:lstStyle/>
        <a:p>
          <a:endParaRPr lang="fr-FR"/>
        </a:p>
      </dgm:t>
    </dgm:pt>
    <dgm:pt modelId="{F8F97652-AEB6-4DF5-A6B9-EF994D9EEC03}" type="parTrans" cxnId="{3B812BC1-4652-422B-BCE3-E2B9528C63FA}">
      <dgm:prSet/>
      <dgm:spPr/>
      <dgm:t>
        <a:bodyPr/>
        <a:lstStyle/>
        <a:p>
          <a:endParaRPr lang="fr-FR"/>
        </a:p>
      </dgm:t>
    </dgm:pt>
    <dgm:pt modelId="{93142BEF-EC27-45A2-9D9E-4D110E359F72}" type="pres">
      <dgm:prSet presAssocID="{CC062112-DE73-4E56-9FEE-0DA462AB3E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D7855B-BDCD-439C-8794-081AB3448708}" type="pres">
      <dgm:prSet presAssocID="{B7CDEF0E-C688-4B47-9960-21CFEBA6C6C0}" presName="node" presStyleLbl="node1" presStyleIdx="0" presStyleCnt="3" custScaleX="136400" custScaleY="137274" custLinFactNeighborX="816" custLinFactNeighborY="-45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3A6F9-B2EA-4EC2-951F-754DADE84134}" type="pres">
      <dgm:prSet presAssocID="{D41CCFD3-BBB3-4C9A-A1BA-FF906D66E3E2}" presName="sibTrans" presStyleCnt="0"/>
      <dgm:spPr/>
    </dgm:pt>
    <dgm:pt modelId="{76CD995F-405A-4ABE-A6E6-FFC29C32290C}" type="pres">
      <dgm:prSet presAssocID="{947444A9-8B5F-4C72-8AB3-C89664E71027}" presName="node" presStyleLbl="node1" presStyleIdx="1" presStyleCnt="3" custScaleX="76845" custScaleY="735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1C07F4-48E8-46D8-BA22-5BB9FE6F87AE}" type="pres">
      <dgm:prSet presAssocID="{257A77A5-D43E-45F9-9FBB-1031AEAA2574}" presName="sibTrans" presStyleCnt="0"/>
      <dgm:spPr/>
    </dgm:pt>
    <dgm:pt modelId="{0D4F491E-A2FD-4226-AA97-315CF63CC07F}" type="pres">
      <dgm:prSet presAssocID="{D256664B-8402-45AA-A3C3-C5D669AB6E23}" presName="node" presStyleLbl="node1" presStyleIdx="2" presStyleCnt="3" custScaleX="84585" custScaleY="73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812BC1-4652-422B-BCE3-E2B9528C63FA}" srcId="{CC062112-DE73-4E56-9FEE-0DA462AB3EF1}" destId="{B7CDEF0E-C688-4B47-9960-21CFEBA6C6C0}" srcOrd="0" destOrd="0" parTransId="{F8F97652-AEB6-4DF5-A6B9-EF994D9EEC03}" sibTransId="{D41CCFD3-BBB3-4C9A-A1BA-FF906D66E3E2}"/>
    <dgm:cxn modelId="{99B6A31B-2CB8-4A92-A249-98DEFA488E7A}" type="presOf" srcId="{B7CDEF0E-C688-4B47-9960-21CFEBA6C6C0}" destId="{A6D7855B-BDCD-439C-8794-081AB3448708}" srcOrd="0" destOrd="0" presId="urn:microsoft.com/office/officeart/2005/8/layout/default"/>
    <dgm:cxn modelId="{80B5DEF0-07F5-489B-A7AC-CD47B32BB349}" srcId="{CC062112-DE73-4E56-9FEE-0DA462AB3EF1}" destId="{947444A9-8B5F-4C72-8AB3-C89664E71027}" srcOrd="1" destOrd="0" parTransId="{8DBD1B80-0335-4635-8018-00CE4CF12B6C}" sibTransId="{257A77A5-D43E-45F9-9FBB-1031AEAA2574}"/>
    <dgm:cxn modelId="{8BC2D697-0A1A-48AB-8BFE-FEBB8518ADBF}" type="presOf" srcId="{D256664B-8402-45AA-A3C3-C5D669AB6E23}" destId="{0D4F491E-A2FD-4226-AA97-315CF63CC07F}" srcOrd="0" destOrd="0" presId="urn:microsoft.com/office/officeart/2005/8/layout/default"/>
    <dgm:cxn modelId="{66C1E833-469D-434F-B3B9-9E904B68FB10}" type="presOf" srcId="{CC062112-DE73-4E56-9FEE-0DA462AB3EF1}" destId="{93142BEF-EC27-45A2-9D9E-4D110E359F72}" srcOrd="0" destOrd="0" presId="urn:microsoft.com/office/officeart/2005/8/layout/default"/>
    <dgm:cxn modelId="{7B930C5D-4E29-4745-A5D5-FD0730E75B4F}" type="presOf" srcId="{947444A9-8B5F-4C72-8AB3-C89664E71027}" destId="{76CD995F-405A-4ABE-A6E6-FFC29C32290C}" srcOrd="0" destOrd="0" presId="urn:microsoft.com/office/officeart/2005/8/layout/default"/>
    <dgm:cxn modelId="{6052C489-BB71-473B-9BF7-1E61265FA25C}" srcId="{CC062112-DE73-4E56-9FEE-0DA462AB3EF1}" destId="{D256664B-8402-45AA-A3C3-C5D669AB6E23}" srcOrd="2" destOrd="0" parTransId="{6ED9BBD6-274B-4135-A8FE-FC10396700A2}" sibTransId="{285226D2-6A73-46A8-9723-FC7C3EBB1D98}"/>
    <dgm:cxn modelId="{76116E65-0628-45D2-9E18-DADE6B7ECD32}" type="presParOf" srcId="{93142BEF-EC27-45A2-9D9E-4D110E359F72}" destId="{A6D7855B-BDCD-439C-8794-081AB3448708}" srcOrd="0" destOrd="0" presId="urn:microsoft.com/office/officeart/2005/8/layout/default"/>
    <dgm:cxn modelId="{F5231BC9-E644-423D-8ECF-0313A09C388F}" type="presParOf" srcId="{93142BEF-EC27-45A2-9D9E-4D110E359F72}" destId="{F3D3A6F9-B2EA-4EC2-951F-754DADE84134}" srcOrd="1" destOrd="0" presId="urn:microsoft.com/office/officeart/2005/8/layout/default"/>
    <dgm:cxn modelId="{8144D2AF-9480-448D-BB04-C252B56C3154}" type="presParOf" srcId="{93142BEF-EC27-45A2-9D9E-4D110E359F72}" destId="{76CD995F-405A-4ABE-A6E6-FFC29C32290C}" srcOrd="2" destOrd="0" presId="urn:microsoft.com/office/officeart/2005/8/layout/default"/>
    <dgm:cxn modelId="{97A56439-4412-4B7B-82D2-D0735E49A11C}" type="presParOf" srcId="{93142BEF-EC27-45A2-9D9E-4D110E359F72}" destId="{A01C07F4-48E8-46D8-BA22-5BB9FE6F87AE}" srcOrd="3" destOrd="0" presId="urn:microsoft.com/office/officeart/2005/8/layout/default"/>
    <dgm:cxn modelId="{93D43D15-8282-4C68-9677-30DB58804F62}" type="presParOf" srcId="{93142BEF-EC27-45A2-9D9E-4D110E359F72}" destId="{0D4F491E-A2FD-4226-AA97-315CF63CC07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7855B-BDCD-439C-8794-081AB3448708}">
      <dsp:nvSpPr>
        <dsp:cNvPr id="0" name=""/>
        <dsp:cNvSpPr/>
      </dsp:nvSpPr>
      <dsp:spPr>
        <a:xfrm>
          <a:off x="612339" y="48218"/>
          <a:ext cx="4544697" cy="274429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612339" y="48218"/>
        <a:ext cx="4544697" cy="2744290"/>
      </dsp:txXfrm>
    </dsp:sp>
    <dsp:sp modelId="{76CD995F-405A-4ABE-A6E6-FFC29C32290C}">
      <dsp:nvSpPr>
        <dsp:cNvPr id="0" name=""/>
        <dsp:cNvSpPr/>
      </dsp:nvSpPr>
      <dsp:spPr>
        <a:xfrm>
          <a:off x="1570" y="3216998"/>
          <a:ext cx="2560390" cy="1470722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Prendre appui sur les épaules ou le bassin</a:t>
          </a:r>
          <a:endParaRPr lang="fr-FR" sz="2400" kern="1200" dirty="0"/>
        </a:p>
      </dsp:txBody>
      <dsp:txXfrm>
        <a:off x="1570" y="3216998"/>
        <a:ext cx="2560390" cy="1470722"/>
      </dsp:txXfrm>
    </dsp:sp>
    <dsp:sp modelId="{0D4F491E-A2FD-4226-AA97-315CF63CC07F}">
      <dsp:nvSpPr>
        <dsp:cNvPr id="0" name=""/>
        <dsp:cNvSpPr/>
      </dsp:nvSpPr>
      <dsp:spPr>
        <a:xfrm>
          <a:off x="2895150" y="3219397"/>
          <a:ext cx="2818278" cy="1465924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Dans l’ordre : bassin puis épaules</a:t>
          </a:r>
          <a:endParaRPr lang="fr-FR" sz="2400" kern="1200" dirty="0"/>
        </a:p>
      </dsp:txBody>
      <dsp:txXfrm>
        <a:off x="2895150" y="3219397"/>
        <a:ext cx="2818278" cy="146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7FC6DC-F47A-4F46-A569-1B2617085082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666A223-AAEB-48FA-8748-1DB798FB9C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7.jpeg"/><Relationship Id="rId7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24.jpe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453064" cy="160020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A destination des enseignants de Côte d’Or</a:t>
            </a:r>
          </a:p>
          <a:p>
            <a:endParaRPr lang="fr-FR" dirty="0" smtClean="0"/>
          </a:p>
          <a:p>
            <a:r>
              <a:rPr lang="fr-FR" dirty="0" smtClean="0"/>
              <a:t>                                      </a:t>
            </a:r>
          </a:p>
          <a:p>
            <a:r>
              <a:rPr lang="fr-FR" dirty="0" smtClean="0"/>
              <a:t>                                       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Sylvie benoit - CPD EPS 21</a:t>
            </a:r>
            <a:endParaRPr lang="fr-FR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GUIDE  ACROSPORT </a:t>
            </a:r>
            <a:endParaRPr lang="fr-FR" dirty="0"/>
          </a:p>
        </p:txBody>
      </p:sp>
      <p:pic>
        <p:nvPicPr>
          <p:cNvPr id="25602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2479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23412"/>
              </p:ext>
            </p:extLst>
          </p:nvPr>
        </p:nvGraphicFramePr>
        <p:xfrm>
          <a:off x="1524000" y="548680"/>
          <a:ext cx="7296472" cy="5760640"/>
        </p:xfrm>
        <a:graphic>
          <a:graphicData uri="http://schemas.openxmlformats.org/drawingml/2006/table">
            <a:tbl>
              <a:tblPr/>
              <a:tblGrid>
                <a:gridCol w="121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163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Calibri"/>
                          <a:ea typeface="Calibri"/>
                          <a:cs typeface="Times New Roman"/>
                        </a:rPr>
                        <a:t>LES PRINCIPES DE SECURITE    </a:t>
                      </a:r>
                      <a:r>
                        <a:rPr lang="fr-FR" sz="1200" i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(sécurité passive)</a:t>
                      </a:r>
                      <a:r>
                        <a:rPr lang="fr-FR" sz="1600" i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i="1" dirty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fr-FR" sz="1400" i="1" dirty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S’assurer de ne pas faire mal et de ne passe faire mal                                                                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1950" algn="l"/>
                          <a:tab pos="685800" algn="ctr"/>
                        </a:tabLst>
                      </a:pPr>
                      <a:r>
                        <a:rPr lang="fr-FR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		 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C4BC96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C4BC96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600" b="1" dirty="0">
                          <a:solidFill>
                            <a:srgbClr val="C4BC96"/>
                          </a:solidFill>
                          <a:latin typeface="Calibri"/>
                          <a:ea typeface="Calibri"/>
                          <a:cs typeface="Times New Roman"/>
                        </a:rPr>
                        <a:t>. Monter et descendre avec précaution (comme un chat)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808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fr-FR" sz="1600" b="1" dirty="0">
                          <a:solidFill>
                            <a:srgbClr val="80808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Communiquer avec son ou ses partenaires  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789DF"/>
                          </a:solidFill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fr-FR" sz="1600" b="1" dirty="0">
                          <a:solidFill>
                            <a:srgbClr val="F789DF"/>
                          </a:solidFill>
                          <a:latin typeface="Calibri"/>
                          <a:ea typeface="Calibri"/>
                          <a:cs typeface="Times New Roman"/>
                        </a:rPr>
                        <a:t>. Demander de l'aide si </a:t>
                      </a:r>
                      <a:r>
                        <a:rPr lang="fr-FR" sz="1600" b="1" dirty="0" smtClean="0">
                          <a:solidFill>
                            <a:srgbClr val="F789DF"/>
                          </a:solidFill>
                          <a:latin typeface="Calibri"/>
                          <a:ea typeface="Calibri"/>
                          <a:cs typeface="Times New Roman"/>
                        </a:rPr>
                        <a:t>besoin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 smtClean="0">
                        <a:solidFill>
                          <a:srgbClr val="F789D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fr-FR" sz="1600" b="1" dirty="0">
                          <a:latin typeface="Calibri"/>
                          <a:ea typeface="Calibri"/>
                          <a:cs typeface="Times New Roman"/>
                        </a:rPr>
                        <a:t>. Limiter le temps de </a:t>
                      </a:r>
                      <a:r>
                        <a:rPr lang="fr-FR" sz="1600" b="1" dirty="0" smtClean="0">
                          <a:latin typeface="Calibri"/>
                          <a:ea typeface="Calibri"/>
                          <a:cs typeface="Times New Roman"/>
                        </a:rPr>
                        <a:t>porter à 5</a:t>
                      </a:r>
                      <a:r>
                        <a:rPr lang="fr-FR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secondes</a:t>
                      </a:r>
                      <a:r>
                        <a:rPr lang="fr-FR" sz="1600" b="1" dirty="0" smtClean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r>
                        <a:rPr lang="fr-FR" sz="1600" b="1" dirty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Etre solide (tonique, "dur</a:t>
                      </a:r>
                      <a:r>
                        <a:rPr lang="fr-FR" sz="1600" b="1" dirty="0" smtClean="0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")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 smtClean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548DD4"/>
                          </a:solidFill>
                          <a:latin typeface="Calibri"/>
                          <a:ea typeface="Calibri"/>
                          <a:cs typeface="Times New Roman"/>
                        </a:rPr>
                        <a:t> 6</a:t>
                      </a:r>
                      <a:r>
                        <a:rPr lang="fr-FR" sz="1600" b="1" dirty="0">
                          <a:solidFill>
                            <a:srgbClr val="548DD4"/>
                          </a:solidFill>
                          <a:latin typeface="Calibri"/>
                          <a:ea typeface="Calibri"/>
                          <a:cs typeface="Times New Roman"/>
                        </a:rPr>
                        <a:t>. Prendre des appuis larges et stables</a:t>
                      </a:r>
                      <a:endParaRPr lang="fr-F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 descr="Résultat de recherche d'images pour &quot;agilité d'un chat dessin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84197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Résultat de recherche d'images pour &quot;communiquer avec quelqu'un image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Résultat de recherche d'images pour &quot;demander aide dessin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96952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Résultat de recherche d'images pour &quot;compte à rebours image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861048"/>
            <a:ext cx="857250" cy="44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ésultat de recherche d'images pour &quot;solidité menhir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09120"/>
            <a:ext cx="876300" cy="5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:\Users\Benoit\Pictures\Pyramide_khephre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229200"/>
            <a:ext cx="828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39552" y="1628800"/>
            <a:ext cx="576064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R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O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O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R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T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Dos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55576" y="1628800"/>
            <a:ext cx="1905000" cy="4495800"/>
          </a:xfrm>
        </p:spPr>
        <p:txBody>
          <a:bodyPr/>
          <a:lstStyle/>
          <a:p>
            <a:r>
              <a:rPr lang="fr-FR" dirty="0" smtClean="0"/>
              <a:t>Ne pas prendre appui au milieu du dos de son partenaire : avec les mains ou les pieds 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</p:nvPr>
        </p:nvGraphicFramePr>
        <p:xfrm>
          <a:off x="2971800" y="1268760"/>
          <a:ext cx="5715000" cy="48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356992"/>
            <a:ext cx="1584176" cy="258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/>
          <a:lstStyle/>
          <a:p>
            <a:r>
              <a:rPr lang="fr-FR" dirty="0" smtClean="0"/>
              <a:t>Se rapprocher du porteur pour monter …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… du voltigeur pour le porter</a:t>
            </a:r>
            <a:endParaRPr lang="fr-FR" dirty="0"/>
          </a:p>
        </p:txBody>
      </p:sp>
      <p:pic>
        <p:nvPicPr>
          <p:cNvPr id="4" name="Image 3" descr="ax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1574924" cy="2016224"/>
          </a:xfrm>
          <a:prstGeom prst="rect">
            <a:avLst/>
          </a:prstGeom>
        </p:spPr>
      </p:pic>
      <p:pic>
        <p:nvPicPr>
          <p:cNvPr id="5" name="Image 4" descr="axe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80728"/>
            <a:ext cx="1872208" cy="2520280"/>
          </a:xfrm>
          <a:prstGeom prst="rect">
            <a:avLst/>
          </a:prstGeom>
        </p:spPr>
      </p:pic>
      <p:pic>
        <p:nvPicPr>
          <p:cNvPr id="6" name="Image 5" descr="levi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05064"/>
            <a:ext cx="2304256" cy="1901270"/>
          </a:xfrm>
          <a:prstGeom prst="rect">
            <a:avLst/>
          </a:prstGeom>
        </p:spPr>
      </p:pic>
      <p:pic>
        <p:nvPicPr>
          <p:cNvPr id="7" name="Image 6" descr="levi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645024"/>
            <a:ext cx="1845444" cy="238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DEMARCHE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774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/>
              <a:t> Organiser l’espace  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S’ échauffer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Rappeler les principes de sécurité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Utiliser le vocabulaire spécifique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Faire investir les 3 rôles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Laisser  place à la création : pas de référentiel mais des contraintes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Etre progressif : du simple aux complexe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 Evaluer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252364"/>
          </a:xfrm>
        </p:spPr>
        <p:txBody>
          <a:bodyPr/>
          <a:lstStyle/>
          <a:p>
            <a:r>
              <a:rPr lang="fr-FR" dirty="0" smtClean="0"/>
              <a:t>LES QUESTIONS A SE POSER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640959" cy="412142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Quel espace nécessaire?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     </a:t>
            </a:r>
            <a:r>
              <a:rPr lang="fr-FR" sz="2000" dirty="0" smtClean="0">
                <a:solidFill>
                  <a:srgbClr val="0070C0"/>
                </a:solidFill>
              </a:rPr>
              <a:t>Suffisant pour ne pas gêner  en descendant ou si chute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Combien par pyramide ?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    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Le nombre augmente la difficulté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Comment monter et démonter une pyramide?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     </a:t>
            </a:r>
            <a:r>
              <a:rPr lang="fr-FR" sz="2000" dirty="0" smtClean="0">
                <a:solidFill>
                  <a:srgbClr val="0070C0"/>
                </a:solidFill>
              </a:rPr>
              <a:t>Lentement – montage : porteur puis voltigeur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                           démontage : voltigeur puis porteur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Le rôle de chacun: qui fait quoi et quand ? </a:t>
            </a:r>
          </a:p>
          <a:p>
            <a:r>
              <a:rPr lang="fr-FR" sz="2200" dirty="0" smtClean="0">
                <a:solidFill>
                  <a:schemeClr val="tx1"/>
                </a:solidFill>
              </a:rPr>
              <a:t>     </a:t>
            </a:r>
            <a:r>
              <a:rPr lang="fr-FR" sz="2200" dirty="0" smtClean="0">
                <a:solidFill>
                  <a:srgbClr val="0070C0"/>
                </a:solidFill>
              </a:rPr>
              <a:t>Définir les rôles de chacun (porteur – porté – pareur) et sa position      					     (allongé – 4 pattes – debout…)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Mise au point du positionnement des appuis</a:t>
            </a:r>
          </a:p>
          <a:p>
            <a:pPr lvl="1"/>
            <a:r>
              <a:rPr lang="fr-FR" sz="2200" dirty="0" smtClean="0">
                <a:solidFill>
                  <a:srgbClr val="0070C0"/>
                </a:solidFill>
              </a:rPr>
              <a:t>Porteur</a:t>
            </a:r>
            <a:r>
              <a:rPr lang="fr-FR" dirty="0" smtClean="0">
                <a:solidFill>
                  <a:srgbClr val="0070C0"/>
                </a:solidFill>
              </a:rPr>
              <a:t>   : </a:t>
            </a:r>
            <a:r>
              <a:rPr lang="fr-FR" sz="2000" dirty="0" smtClean="0">
                <a:solidFill>
                  <a:srgbClr val="0070C0"/>
                </a:solidFill>
              </a:rPr>
              <a:t>verticalité des segments</a:t>
            </a:r>
          </a:p>
          <a:p>
            <a:pPr lvl="1"/>
            <a:r>
              <a:rPr lang="fr-FR" sz="2200" dirty="0" smtClean="0">
                <a:solidFill>
                  <a:srgbClr val="0070C0"/>
                </a:solidFill>
              </a:rPr>
              <a:t>Voltigeur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sz="2000" dirty="0" smtClean="0">
                <a:solidFill>
                  <a:srgbClr val="0070C0"/>
                </a:solidFill>
              </a:rPr>
              <a:t>dans le prolongement des appuis du porteur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FIGURES EN CHAINE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170167" cy="3977406"/>
          </a:xfrm>
        </p:spPr>
        <p:txBody>
          <a:bodyPr>
            <a:normAutofit/>
          </a:bodyPr>
          <a:lstStyle/>
          <a:p>
            <a:r>
              <a:rPr lang="fr-FR" dirty="0" smtClean="0"/>
              <a:t>Déploiement sur la largeur</a:t>
            </a:r>
          </a:p>
          <a:p>
            <a:r>
              <a:rPr lang="fr-FR" sz="2000" i="1" dirty="0" smtClean="0"/>
              <a:t/>
            </a:r>
            <a:br>
              <a:rPr lang="fr-FR" sz="2000" i="1" dirty="0" smtClean="0"/>
            </a:br>
            <a:r>
              <a:rPr lang="fr-FR" sz="2000" i="1" dirty="0" smtClean="0"/>
              <a:t>Exemple </a:t>
            </a:r>
            <a:r>
              <a:rPr lang="fr-FR" sz="2000" dirty="0" smtClean="0"/>
              <a:t>: </a:t>
            </a:r>
            <a:r>
              <a:rPr lang="fr-FR" sz="2000" i="1" dirty="0" smtClean="0"/>
              <a:t>par groupe, </a:t>
            </a:r>
          </a:p>
          <a:p>
            <a:pPr>
              <a:buFontTx/>
              <a:buChar char="-"/>
            </a:pPr>
            <a:r>
              <a:rPr lang="fr-FR" i="1" dirty="0" smtClean="0"/>
              <a:t> être en contact les uns avec les autres</a:t>
            </a:r>
            <a:br>
              <a:rPr lang="fr-FR" i="1" dirty="0" smtClean="0"/>
            </a:br>
            <a:r>
              <a:rPr lang="fr-FR" i="1" dirty="0" smtClean="0"/>
              <a:t>- chacun adopte une posture différente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653136"/>
            <a:ext cx="3851017" cy="190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trio élè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839" y="2564904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PYRAMIDES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Déploiement sur la hauteur : empilement</a:t>
            </a:r>
            <a:endParaRPr lang="fr-FR" dirty="0"/>
          </a:p>
        </p:txBody>
      </p:sp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37730"/>
            <a:ext cx="3199581" cy="319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FIGURES</a:t>
            </a:r>
            <a:br>
              <a:rPr lang="fr-FR" dirty="0" smtClean="0"/>
            </a:br>
            <a:r>
              <a:rPr lang="fr-FR" dirty="0" smtClean="0"/>
              <a:t> A COMPENSATION DE MASSE</a:t>
            </a:r>
            <a:endParaRPr lang="fr-FR" dirty="0"/>
          </a:p>
        </p:txBody>
      </p:sp>
      <p:pic>
        <p:nvPicPr>
          <p:cNvPr id="3074" name="Picture 2" descr="C:\Users\Benoit\Pictures\ACT. GYMNIQUES\le 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1595448" cy="1765176"/>
          </a:xfrm>
          <a:prstGeom prst="rect">
            <a:avLst/>
          </a:prstGeom>
          <a:noFill/>
        </p:spPr>
      </p:pic>
      <p:pic>
        <p:nvPicPr>
          <p:cNvPr id="3075" name="Picture 3" descr="C:\Users\Benoit\Pictures\ACT. GYMNIQUES\acrosport   tableau global des Principes de sécurité_fichiers\0c853cfb58ebb7ba55532fe92cd11afa--eps-alphab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1947792" cy="2327973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2237213" cy="23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27584" y="21328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Position d’équilibre entre les 2 gymnastes </a:t>
            </a:r>
          </a:p>
          <a:p>
            <a:pPr algn="ctr"/>
            <a:r>
              <a:rPr lang="fr-FR" dirty="0" smtClean="0"/>
              <a:t>Si l’un des 2 s’en va, l’autre tombe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QUELS CRITERES DE DIFFICULTE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>
                <a:solidFill>
                  <a:srgbClr val="FF0000"/>
                </a:solidFill>
              </a:rPr>
              <a:t>Nombre d’appuis </a:t>
            </a:r>
            <a:r>
              <a:rPr lang="fr-FR" sz="2800" dirty="0" smtClean="0"/>
              <a:t>: </a:t>
            </a:r>
            <a:r>
              <a:rPr lang="fr-FR" sz="2000" dirty="0" smtClean="0">
                <a:solidFill>
                  <a:srgbClr val="FF0000"/>
                </a:solidFill>
              </a:rPr>
              <a:t>plus il y a d’appuis, plus c’est facile</a:t>
            </a:r>
          </a:p>
          <a:p>
            <a:pPr>
              <a:buNone/>
            </a:pPr>
            <a:r>
              <a:rPr lang="fr-FR" sz="2000" dirty="0" smtClean="0"/>
              <a:t>	A 4 pattes (4 appuis) il y a plus d’appuis que debout (2 appuis)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Surface d’appui </a:t>
            </a:r>
            <a:r>
              <a:rPr lang="fr-FR" sz="2800" dirty="0" smtClean="0"/>
              <a:t>: </a:t>
            </a:r>
            <a:r>
              <a:rPr lang="fr-FR" sz="2000" dirty="0" smtClean="0">
                <a:solidFill>
                  <a:srgbClr val="0070C0"/>
                </a:solidFill>
              </a:rPr>
              <a:t>plus elles sont grandes, plus c’est stable</a:t>
            </a:r>
            <a:br>
              <a:rPr lang="fr-FR" sz="2000" dirty="0" smtClean="0">
                <a:solidFill>
                  <a:srgbClr val="0070C0"/>
                </a:solidFill>
              </a:rPr>
            </a:br>
            <a:r>
              <a:rPr lang="fr-FR" sz="2000" dirty="0" smtClean="0"/>
              <a:t>le dos est plus grand que les genoux</a:t>
            </a:r>
          </a:p>
          <a:p>
            <a:r>
              <a:rPr lang="fr-FR" sz="2800" dirty="0" smtClean="0">
                <a:solidFill>
                  <a:srgbClr val="7030A0"/>
                </a:solidFill>
              </a:rPr>
              <a:t>Hauteur : </a:t>
            </a:r>
            <a:r>
              <a:rPr lang="fr-FR" sz="2000" dirty="0" smtClean="0">
                <a:solidFill>
                  <a:srgbClr val="7030A0"/>
                </a:solidFill>
              </a:rPr>
              <a:t>plus c’est haut, plus c’est difficile</a:t>
            </a:r>
          </a:p>
          <a:p>
            <a:pPr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	</a:t>
            </a:r>
            <a:r>
              <a:rPr lang="fr-FR" sz="2000" dirty="0" smtClean="0"/>
              <a:t>un empilement de 3 niveaux est plus difficile que celui de 2 niveaux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B050"/>
                </a:solidFill>
              </a:rPr>
              <a:t>Positions renversées </a:t>
            </a:r>
            <a:r>
              <a:rPr lang="fr-FR" sz="2800" dirty="0" smtClean="0"/>
              <a:t>: </a:t>
            </a:r>
            <a:r>
              <a:rPr lang="fr-FR" sz="2000" dirty="0" smtClean="0">
                <a:solidFill>
                  <a:srgbClr val="00B050"/>
                </a:solidFill>
              </a:rPr>
              <a:t>plus il y en a, plus c’est difficile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les figures tête en bas sont plus difficiles que tête en haut</a:t>
            </a:r>
          </a:p>
          <a:p>
            <a:r>
              <a:rPr lang="fr-FR" sz="2800" dirty="0" smtClean="0">
                <a:solidFill>
                  <a:srgbClr val="FF3399"/>
                </a:solidFill>
              </a:rPr>
              <a:t>Rapport porteurs / voltigeurs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FF3399"/>
                </a:solidFill>
              </a:rPr>
              <a:t>plus il y a de porteurs, plus c’est facile </a:t>
            </a:r>
            <a:br>
              <a:rPr lang="fr-FR" sz="2000" dirty="0" smtClean="0">
                <a:solidFill>
                  <a:srgbClr val="FF3399"/>
                </a:solidFill>
              </a:rPr>
            </a:br>
            <a:r>
              <a:rPr lang="fr-FR" sz="2000" dirty="0" smtClean="0"/>
              <a:t>2 porteurs + 1 voltigeur est plus facile que 1 porteur + 1 voltigeur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404664"/>
          <a:ext cx="8352927" cy="61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6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/>
                      </a:r>
                      <a:br>
                        <a:rPr lang="fr-FR" sz="2000" dirty="0" smtClean="0"/>
                      </a:br>
                      <a:r>
                        <a:rPr lang="fr-FR" sz="2000" dirty="0" smtClean="0"/>
                        <a:t>Critères Difficulté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facile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difficile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69">
                <a:tc>
                  <a:txBody>
                    <a:bodyPr/>
                    <a:lstStyle/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Nombre d’appuis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9">
                <a:tc>
                  <a:txBody>
                    <a:bodyPr/>
                    <a:lstStyle/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Surface d’appui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159">
                <a:tc>
                  <a:txBody>
                    <a:bodyPr/>
                    <a:lstStyle/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Positions renversées</a:t>
                      </a:r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169">
                <a:tc>
                  <a:txBody>
                    <a:bodyPr/>
                    <a:lstStyle/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Hauteur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828">
                <a:tc>
                  <a:txBody>
                    <a:bodyPr/>
                    <a:lstStyle/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Rapport porteurs / voltigeurs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 4" descr="P 4 pattes - V sur 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1728192" cy="1222679"/>
          </a:xfrm>
          <a:prstGeom prst="rect">
            <a:avLst/>
          </a:prstGeom>
        </p:spPr>
      </p:pic>
      <p:pic>
        <p:nvPicPr>
          <p:cNvPr id="7" name="Image 6" descr="img-1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104964"/>
            <a:ext cx="1584176" cy="1188132"/>
          </a:xfrm>
          <a:prstGeom prst="rect">
            <a:avLst/>
          </a:prstGeom>
        </p:spPr>
      </p:pic>
      <p:pic>
        <p:nvPicPr>
          <p:cNvPr id="8" name="Image 7" descr="T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581128"/>
            <a:ext cx="1545875" cy="1689676"/>
          </a:xfrm>
          <a:prstGeom prst="rect">
            <a:avLst/>
          </a:prstGeom>
        </p:spPr>
      </p:pic>
      <p:pic>
        <p:nvPicPr>
          <p:cNvPr id="9" name="Espace réservé du contenu 3" descr="th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4283968" y="4941168"/>
            <a:ext cx="1164357" cy="1243086"/>
          </a:xfrm>
        </p:spPr>
      </p:pic>
      <p:pic>
        <p:nvPicPr>
          <p:cNvPr id="10" name="Image 9" descr="P - V debo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309155"/>
            <a:ext cx="1283888" cy="1471773"/>
          </a:xfrm>
          <a:prstGeom prst="rect">
            <a:avLst/>
          </a:prstGeom>
        </p:spPr>
      </p:pic>
      <p:pic>
        <p:nvPicPr>
          <p:cNvPr id="13" name="Image 12" descr="P allongé - V ass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996952"/>
            <a:ext cx="1273299" cy="119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95307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 pratiquer l’</a:t>
            </a:r>
            <a:r>
              <a:rPr lang="fr-FR" sz="4000" dirty="0" err="1" smtClean="0">
                <a:solidFill>
                  <a:srgbClr val="0070C0"/>
                </a:solidFill>
              </a:rPr>
              <a:t>acrosport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Benoit\Pictures\duo-anim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2640707" cy="2664390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83790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CA3 : S’exprimer devant les autres par une prestation artistique et / ou acrobatique.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558924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DUOS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8424936" cy="37444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 </a:t>
            </a:r>
            <a:r>
              <a:rPr lang="fr-FR" dirty="0" smtClean="0">
                <a:solidFill>
                  <a:schemeClr val="accent1"/>
                </a:solidFill>
              </a:rPr>
              <a:t>Principes : 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faire varier les positions du porteur</a:t>
            </a:r>
          </a:p>
          <a:p>
            <a:pPr lvl="1"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tx1"/>
                </a:solidFill>
              </a:rPr>
              <a:t> faire varier les positions du voltigeur</a:t>
            </a:r>
          </a:p>
          <a:p>
            <a:pPr lvl="1"/>
            <a:endParaRPr lang="fr-FR" dirty="0" smtClean="0"/>
          </a:p>
          <a:p>
            <a:pPr lvl="1" algn="ctr"/>
            <a:r>
              <a:rPr lang="fr-FR" dirty="0" smtClean="0">
                <a:solidFill>
                  <a:srgbClr val="0070C0"/>
                </a:solidFill>
              </a:rPr>
              <a:t>ALLONGE – 4 PATTES –  A GENOUX - ASSIS – DEBOUT – RENVERSE …</a:t>
            </a:r>
          </a:p>
          <a:p>
            <a:pPr lvl="1" algn="ctr"/>
            <a:endParaRPr lang="fr-FR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13176"/>
            <a:ext cx="470452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419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085184"/>
            <a:ext cx="1296144" cy="11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 4 pattes - V sur 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76672"/>
            <a:ext cx="2442709" cy="1728191"/>
          </a:xfrm>
          <a:prstGeom prst="rect">
            <a:avLst/>
          </a:prstGeom>
        </p:spPr>
      </p:pic>
      <p:pic>
        <p:nvPicPr>
          <p:cNvPr id="4" name="Image 3" descr="P allongé - V as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573016"/>
            <a:ext cx="2353245" cy="2215133"/>
          </a:xfrm>
          <a:prstGeom prst="rect">
            <a:avLst/>
          </a:prstGeom>
        </p:spPr>
      </p:pic>
      <p:pic>
        <p:nvPicPr>
          <p:cNvPr id="5" name="Image 4" descr="P allongé - V sur ma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3384376" cy="18722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5576" y="27089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27809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4 pattes – V à genoux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48064" y="60212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 allongé – V en appui sur les mains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allongé – V assis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4 pattes – V sur le dos </a:t>
            </a:r>
            <a:endParaRPr lang="fr-FR" dirty="0"/>
          </a:p>
        </p:txBody>
      </p:sp>
      <p:pic>
        <p:nvPicPr>
          <p:cNvPr id="12" name="Image 11" descr="porteur 4 pat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60648"/>
            <a:ext cx="1830865" cy="22322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63888" y="2060848"/>
            <a:ext cx="72008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X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Résultat d’images pour acrosport porteur genoux voltigeur debo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88840"/>
            <a:ext cx="1543050" cy="1524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851920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 allongé – V debout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 genoux - V deb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544316" cy="2968749"/>
          </a:xfrm>
          <a:prstGeom prst="rect">
            <a:avLst/>
          </a:prstGeom>
        </p:spPr>
      </p:pic>
      <p:pic>
        <p:nvPicPr>
          <p:cNvPr id="3" name="Image 2" descr="P - V deb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32656"/>
            <a:ext cx="2952328" cy="33843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33569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à genoux – V debout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300192" y="38610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Debout - debout</a:t>
            </a:r>
            <a:endParaRPr lang="fr-FR" dirty="0"/>
          </a:p>
        </p:txBody>
      </p:sp>
      <p:pic>
        <p:nvPicPr>
          <p:cNvPr id="7" name="Image 6" descr="img-1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77072"/>
            <a:ext cx="3048000" cy="2286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debout – V renversé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1196752"/>
            <a:ext cx="43204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</a:p>
          <a:p>
            <a:r>
              <a:rPr lang="fr-FR" dirty="0" smtClean="0"/>
              <a:t>X</a:t>
            </a:r>
          </a:p>
          <a:p>
            <a:r>
              <a:rPr lang="fr-FR" dirty="0" smtClean="0"/>
              <a:t>E</a:t>
            </a:r>
          </a:p>
          <a:p>
            <a:r>
              <a:rPr lang="fr-FR" dirty="0" smtClean="0"/>
              <a:t>M</a:t>
            </a:r>
          </a:p>
          <a:p>
            <a:r>
              <a:rPr lang="fr-FR" dirty="0" smtClean="0"/>
              <a:t>P</a:t>
            </a:r>
          </a:p>
          <a:p>
            <a:r>
              <a:rPr lang="fr-FR" dirty="0" smtClean="0"/>
              <a:t>L</a:t>
            </a:r>
          </a:p>
          <a:p>
            <a:r>
              <a:rPr lang="fr-FR" dirty="0" smtClean="0"/>
              <a:t>E</a:t>
            </a:r>
          </a:p>
          <a:p>
            <a:r>
              <a:rPr lang="fr-FR" dirty="0" smtClean="0"/>
              <a:t>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TRIOS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772400" cy="325732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 </a:t>
            </a:r>
            <a:r>
              <a:rPr lang="fr-FR" dirty="0" smtClean="0">
                <a:solidFill>
                  <a:schemeClr val="accent1"/>
                </a:solidFill>
              </a:rPr>
              <a:t>Principes :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	 commencer par 2 porteurs et 1 voltigeur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        </a:t>
            </a:r>
          </a:p>
          <a:p>
            <a:pPr lvl="1"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faire varier les positions du porteur</a:t>
            </a:r>
          </a:p>
          <a:p>
            <a:pPr lvl="1">
              <a:buFont typeface="Courier New" pitchFamily="49" charset="0"/>
              <a:buChar char="o"/>
            </a:pPr>
            <a:r>
              <a:rPr lang="fr-FR" sz="2000" dirty="0" smtClean="0">
                <a:solidFill>
                  <a:schemeClr val="tx1"/>
                </a:solidFill>
              </a:rPr>
              <a:t> faire varier les positions du voltigeur</a:t>
            </a:r>
          </a:p>
          <a:p>
            <a:pPr lvl="1"/>
            <a:endParaRPr lang="fr-FR" dirty="0" smtClean="0"/>
          </a:p>
          <a:p>
            <a:pPr lvl="1" algn="ctr"/>
            <a:r>
              <a:rPr lang="fr-FR" dirty="0" smtClean="0">
                <a:solidFill>
                  <a:srgbClr val="0070C0"/>
                </a:solidFill>
              </a:rPr>
              <a:t>ALLONGE – 4 PATTES –  A GENOUX - ASSIS – DEBOUT – RENVERSE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TRIOS</a:t>
            </a:r>
            <a:endParaRPr lang="fr-FR" dirty="0"/>
          </a:p>
        </p:txBody>
      </p:sp>
      <p:pic>
        <p:nvPicPr>
          <p:cNvPr id="4" name="Espace réservé du contenu 3" descr="t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304256" cy="2448272"/>
          </a:xfrm>
        </p:spPr>
      </p:pic>
      <p:pic>
        <p:nvPicPr>
          <p:cNvPr id="6" name="Image 5" descr="trio F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09120"/>
            <a:ext cx="3074205" cy="1956261"/>
          </a:xfrm>
          <a:prstGeom prst="rect">
            <a:avLst/>
          </a:prstGeom>
        </p:spPr>
      </p:pic>
      <p:pic>
        <p:nvPicPr>
          <p:cNvPr id="7" name="Image 6" descr="Tr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77072"/>
            <a:ext cx="2048161" cy="22386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63888" y="1772816"/>
            <a:ext cx="244827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2247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Benoit\Pictures\ACT. GYMNIQUES\acrosport   tableau global des Principes de sécurité_fichiers\compensation mas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825532"/>
            <a:ext cx="3070872" cy="182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IDEES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170167" cy="3833390"/>
          </a:xfrm>
        </p:spPr>
        <p:txBody>
          <a:bodyPr/>
          <a:lstStyle/>
          <a:p>
            <a:r>
              <a:rPr lang="fr-FR" dirty="0" smtClean="0"/>
              <a:t> Faire des lettres (1), écrire un mot, créer des pyramides symétriques (2), inventer une  pyramide mobile (3)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6866" name="Picture 2" descr="C:\Users\Benoit\Pictures\ACT. GYMNIQUES\O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024336" cy="2088232"/>
          </a:xfrm>
          <a:prstGeom prst="rect">
            <a:avLst/>
          </a:prstGeom>
          <a:noFill/>
        </p:spPr>
      </p:pic>
      <p:pic>
        <p:nvPicPr>
          <p:cNvPr id="36868" name="Picture 4" descr="Afficher l’image 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3011595" cy="17281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1762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Benoit\Pictures\ACT. GYMNIQUES\P 4 pattes - V sur d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77072"/>
            <a:ext cx="1850254" cy="1283792"/>
          </a:xfrm>
          <a:prstGeom prst="rect">
            <a:avLst/>
          </a:prstGeom>
          <a:noFill/>
        </p:spPr>
      </p:pic>
      <p:sp>
        <p:nvSpPr>
          <p:cNvPr id="8" name="Bulle ronde 7"/>
          <p:cNvSpPr/>
          <p:nvPr/>
        </p:nvSpPr>
        <p:spPr>
          <a:xfrm>
            <a:off x="2699792" y="3429000"/>
            <a:ext cx="576064" cy="360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Bulle ronde 8"/>
          <p:cNvSpPr/>
          <p:nvPr/>
        </p:nvSpPr>
        <p:spPr>
          <a:xfrm>
            <a:off x="5652120" y="3573016"/>
            <a:ext cx="576064" cy="360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0" name="Bulle ronde 9"/>
          <p:cNvSpPr/>
          <p:nvPr/>
        </p:nvSpPr>
        <p:spPr>
          <a:xfrm>
            <a:off x="8244408" y="3501008"/>
            <a:ext cx="576064" cy="360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772400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u="sng" dirty="0" smtClean="0"/>
          </a:p>
          <a:p>
            <a:pPr>
              <a:buNone/>
            </a:pPr>
            <a:r>
              <a:rPr lang="fr-FR" u="sng" dirty="0" smtClean="0"/>
              <a:t>Critères</a:t>
            </a:r>
          </a:p>
          <a:p>
            <a:endParaRPr lang="fr-FR" dirty="0" smtClean="0"/>
          </a:p>
          <a:p>
            <a:r>
              <a:rPr lang="fr-FR" dirty="0" smtClean="0"/>
              <a:t>Stabilité : </a:t>
            </a:r>
            <a:r>
              <a:rPr lang="fr-FR" i="1" dirty="0" smtClean="0"/>
              <a:t>exemple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Respect des principes de sécurité : attention au démontage, il est aussi important que la mise en place</a:t>
            </a:r>
          </a:p>
          <a:p>
            <a:r>
              <a:rPr lang="fr-FR" dirty="0" smtClean="0"/>
              <a:t>Aptitude à travailler en groupe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619672" y="3140968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Chute ou s’écroule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Tremble ou oscille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Stable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porteur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voltigeur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La variété des postures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3568" y="1916832"/>
          <a:ext cx="799288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Porteur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voltigeur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assis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à genoux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pattes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allongé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debout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assis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à genoux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pattes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allongé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debout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Position renversée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755576" y="1988840"/>
            <a:ext cx="1224136" cy="720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97152"/>
            <a:ext cx="1032597" cy="6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Benoit\Pictures\ACT. GYMNIQUES\acrosport   tableau global des Principes de sécurité_fichiers\pyramide Pallongé- V deb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373216"/>
            <a:ext cx="801989" cy="792088"/>
          </a:xfrm>
          <a:prstGeom prst="rect">
            <a:avLst/>
          </a:prstGeom>
          <a:noFill/>
        </p:spPr>
      </p:pic>
      <p:pic>
        <p:nvPicPr>
          <p:cNvPr id="38916" name="Picture 4" descr="C:\Users\Benoit\Pictures\ACT. GYMNIQUES\acrosport   tableau global des Principes de sécurité_fichiers\0c853cfb58ebb7ba55532fe92cd11afa--eps-alphab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229200"/>
            <a:ext cx="673379" cy="804813"/>
          </a:xfrm>
          <a:prstGeom prst="rect">
            <a:avLst/>
          </a:prstGeom>
          <a:noFill/>
        </p:spPr>
      </p:pic>
      <p:pic>
        <p:nvPicPr>
          <p:cNvPr id="38917" name="Picture 5" descr="C:\Users\Benoit\Pictures\ACT. GYMNIQUES\acrosport   tableau global des Principes de sécurité_fichiers\OIPUZRS6MC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77072"/>
            <a:ext cx="718567" cy="696923"/>
          </a:xfrm>
          <a:prstGeom prst="rect">
            <a:avLst/>
          </a:prstGeom>
          <a:noFill/>
        </p:spPr>
      </p:pic>
      <p:pic>
        <p:nvPicPr>
          <p:cNvPr id="38920" name="Picture 8" descr="C:\Users\Benoit\Pictures\ACT. GYMNIQUES\img-1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325" y="6021288"/>
            <a:ext cx="816091" cy="612068"/>
          </a:xfrm>
          <a:prstGeom prst="rect">
            <a:avLst/>
          </a:prstGeom>
          <a:noFill/>
        </p:spPr>
      </p:pic>
      <p:pic>
        <p:nvPicPr>
          <p:cNvPr id="38921" name="Picture 9" descr="C:\Users\Benoit\Pictures\ACT. GYMNIQUES\acrosport   tableau global des Principes de sécurité_fichiers\Trio debout -ass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708920"/>
            <a:ext cx="762571" cy="841458"/>
          </a:xfrm>
          <a:prstGeom prst="rect">
            <a:avLst/>
          </a:prstGeom>
          <a:noFill/>
        </p:spPr>
      </p:pic>
      <p:pic>
        <p:nvPicPr>
          <p:cNvPr id="18" name="Espace réservé du contenu 3" descr="t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2780928"/>
            <a:ext cx="720080" cy="765085"/>
          </a:xfrm>
          <a:prstGeom prst="rect">
            <a:avLst/>
          </a:prstGeom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2780928"/>
            <a:ext cx="59169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C:\Users\Benoit\Pictures\ACT. GYMNIQUES\acrosport   tableau global des Principes de sécurité_fichiers\trio_genoux-debou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5301208"/>
            <a:ext cx="800497" cy="843450"/>
          </a:xfrm>
          <a:prstGeom prst="rect">
            <a:avLst/>
          </a:prstGeom>
          <a:noFill/>
        </p:spPr>
      </p:pic>
      <p:pic>
        <p:nvPicPr>
          <p:cNvPr id="38924" name="Picture 12" descr="C:\Users\Benoit\Pictures\ACT. GYMNIQUES\acrosport   tableau global des Principes de sécurité_fichiers\quatuor_assis-debou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301208"/>
            <a:ext cx="746770" cy="81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DEFINITION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817166"/>
          </a:xfrm>
        </p:spPr>
        <p:txBody>
          <a:bodyPr/>
          <a:lstStyle/>
          <a:p>
            <a:r>
              <a:rPr lang="fr-FR" sz="2800" i="1" dirty="0" smtClean="0">
                <a:solidFill>
                  <a:schemeClr val="accent1"/>
                </a:solidFill>
              </a:rPr>
              <a:t>Activité gymnique de </a:t>
            </a:r>
            <a:r>
              <a:rPr lang="fr-FR" sz="2800" b="1" i="1" dirty="0" smtClean="0">
                <a:solidFill>
                  <a:schemeClr val="accent1"/>
                </a:solidFill>
              </a:rPr>
              <a:t>coopération</a:t>
            </a:r>
            <a:r>
              <a:rPr lang="fr-FR" sz="2800" i="1" dirty="0" smtClean="0">
                <a:solidFill>
                  <a:schemeClr val="accent1"/>
                </a:solidFill>
              </a:rPr>
              <a:t> collective qui vise à </a:t>
            </a:r>
            <a:r>
              <a:rPr lang="fr-FR" sz="2800" b="1" i="1" dirty="0" smtClean="0">
                <a:solidFill>
                  <a:schemeClr val="accent1"/>
                </a:solidFill>
              </a:rPr>
              <a:t>créer</a:t>
            </a:r>
            <a:r>
              <a:rPr lang="fr-FR" sz="2800" i="1" dirty="0" smtClean="0">
                <a:solidFill>
                  <a:schemeClr val="accent1"/>
                </a:solidFill>
              </a:rPr>
              <a:t> et </a:t>
            </a:r>
            <a:r>
              <a:rPr lang="fr-FR" sz="2800" b="1" i="1" dirty="0" smtClean="0">
                <a:solidFill>
                  <a:schemeClr val="accent1"/>
                </a:solidFill>
              </a:rPr>
              <a:t>présenter </a:t>
            </a:r>
            <a:r>
              <a:rPr lang="fr-FR" sz="2800" i="1" dirty="0" smtClean="0">
                <a:solidFill>
                  <a:schemeClr val="accent1"/>
                </a:solidFill>
              </a:rPr>
              <a:t>des figures statiques et dynamiques combinées sous la forme d’un enchaînement.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SPECIFICITE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121422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 smtClean="0">
                <a:solidFill>
                  <a:schemeClr val="accent1"/>
                </a:solidFill>
              </a:rPr>
              <a:t/>
            </a:r>
            <a:br>
              <a:rPr lang="fr-FR" u="sng" dirty="0" smtClean="0">
                <a:solidFill>
                  <a:schemeClr val="accent1"/>
                </a:solidFill>
              </a:rPr>
            </a:br>
            <a:endParaRPr lang="fr-FR" u="sng" dirty="0" smtClean="0">
              <a:solidFill>
                <a:schemeClr val="accent1"/>
              </a:solidFill>
            </a:endParaRPr>
          </a:p>
          <a:p>
            <a:pPr lvl="1"/>
            <a:r>
              <a:rPr lang="fr-FR" sz="2600" dirty="0" smtClean="0">
                <a:solidFill>
                  <a:schemeClr val="accent1"/>
                </a:solidFill>
              </a:rPr>
              <a:t> </a:t>
            </a:r>
            <a:r>
              <a:rPr lang="fr-FR" sz="2900" dirty="0" smtClean="0">
                <a:solidFill>
                  <a:schemeClr val="accent1"/>
                </a:solidFill>
              </a:rPr>
              <a:t>&gt;&gt;   </a:t>
            </a:r>
            <a:r>
              <a:rPr lang="fr-FR" sz="3300" dirty="0" smtClean="0">
                <a:solidFill>
                  <a:schemeClr val="accent1"/>
                </a:solidFill>
              </a:rPr>
              <a:t>Recherche de postures inhabituelles</a:t>
            </a:r>
          </a:p>
          <a:p>
            <a:pPr lvl="2"/>
            <a:r>
              <a:rPr lang="fr-FR" sz="2900" dirty="0" smtClean="0">
                <a:solidFill>
                  <a:schemeClr val="tx1"/>
                </a:solidFill>
              </a:rPr>
              <a:t>Porter quelqu’un / escalader sur quelqu’un</a:t>
            </a:r>
            <a:br>
              <a:rPr lang="fr-FR" sz="2900" dirty="0" smtClean="0">
                <a:solidFill>
                  <a:schemeClr val="tx1"/>
                </a:solidFill>
              </a:rPr>
            </a:br>
            <a:endParaRPr lang="fr-FR" sz="2900" dirty="0" smtClean="0">
              <a:solidFill>
                <a:schemeClr val="tx1"/>
              </a:solidFill>
            </a:endParaRPr>
          </a:p>
          <a:p>
            <a:pPr lvl="1"/>
            <a:r>
              <a:rPr lang="fr-FR" sz="2900" dirty="0" smtClean="0">
                <a:solidFill>
                  <a:schemeClr val="accent1"/>
                </a:solidFill>
              </a:rPr>
              <a:t> &gt;&gt;   </a:t>
            </a:r>
            <a:r>
              <a:rPr lang="fr-FR" sz="3300" dirty="0" smtClean="0">
                <a:solidFill>
                  <a:schemeClr val="accent1"/>
                </a:solidFill>
              </a:rPr>
              <a:t>Respect des lois de l’équilibre  </a:t>
            </a:r>
            <a:r>
              <a:rPr lang="fr-FR" sz="2900" dirty="0" smtClean="0">
                <a:solidFill>
                  <a:schemeClr val="accent1"/>
                </a:solidFill>
              </a:rPr>
              <a:t/>
            </a:r>
            <a:br>
              <a:rPr lang="fr-FR" sz="2900" dirty="0" smtClean="0">
                <a:solidFill>
                  <a:schemeClr val="accent1"/>
                </a:solidFill>
              </a:rPr>
            </a:br>
            <a:r>
              <a:rPr lang="fr-FR" sz="2900" dirty="0" smtClean="0">
                <a:solidFill>
                  <a:schemeClr val="tx1"/>
                </a:solidFill>
              </a:rPr>
              <a:t>Tonicité – alignement des segments – répartition du poids du corps sur les appuis – gestion risque / sécurité</a:t>
            </a:r>
            <a:br>
              <a:rPr lang="fr-FR" sz="2900" dirty="0" smtClean="0">
                <a:solidFill>
                  <a:schemeClr val="tx1"/>
                </a:solidFill>
              </a:rPr>
            </a:br>
            <a:endParaRPr lang="fr-FR" sz="2900" dirty="0" smtClean="0">
              <a:solidFill>
                <a:schemeClr val="tx1"/>
              </a:solidFill>
            </a:endParaRPr>
          </a:p>
          <a:p>
            <a:pPr lvl="1"/>
            <a:r>
              <a:rPr lang="fr-FR" sz="2900" dirty="0" smtClean="0">
                <a:solidFill>
                  <a:schemeClr val="accent1"/>
                </a:solidFill>
              </a:rPr>
              <a:t> &gt;&gt;   </a:t>
            </a:r>
            <a:r>
              <a:rPr lang="fr-FR" sz="3300" dirty="0" smtClean="0">
                <a:solidFill>
                  <a:schemeClr val="accent1"/>
                </a:solidFill>
              </a:rPr>
              <a:t>Relation individu – individu par contact </a:t>
            </a:r>
            <a:r>
              <a:rPr lang="fr-FR" sz="2900" dirty="0" smtClean="0">
                <a:solidFill>
                  <a:schemeClr val="accent1"/>
                </a:solidFill>
              </a:rPr>
              <a:t/>
            </a:r>
            <a:br>
              <a:rPr lang="fr-FR" sz="2900" dirty="0" smtClean="0">
                <a:solidFill>
                  <a:schemeClr val="accent1"/>
                </a:solidFill>
              </a:rPr>
            </a:br>
            <a:r>
              <a:rPr lang="fr-FR" sz="2900" dirty="0" smtClean="0">
                <a:solidFill>
                  <a:schemeClr val="tx1"/>
                </a:solidFill>
              </a:rPr>
              <a:t> Rôles – les principes de sécurité – prise de repères sur soi et les autres</a:t>
            </a:r>
          </a:p>
          <a:p>
            <a:pPr lvl="1"/>
            <a:endParaRPr lang="fr-FR" sz="2900" dirty="0" smtClean="0">
              <a:solidFill>
                <a:schemeClr val="accent1"/>
              </a:solidFill>
            </a:endParaRPr>
          </a:p>
          <a:p>
            <a:pPr lvl="1"/>
            <a:r>
              <a:rPr lang="fr-FR" sz="2900" dirty="0" smtClean="0">
                <a:solidFill>
                  <a:schemeClr val="accent1"/>
                </a:solidFill>
              </a:rPr>
              <a:t>&gt;&gt;    </a:t>
            </a:r>
            <a:r>
              <a:rPr lang="fr-FR" sz="3300" dirty="0" smtClean="0">
                <a:solidFill>
                  <a:schemeClr val="accent1"/>
                </a:solidFill>
              </a:rPr>
              <a:t>Travail collectif </a:t>
            </a:r>
            <a:r>
              <a:rPr lang="fr-FR" sz="2900" dirty="0" smtClean="0">
                <a:solidFill>
                  <a:schemeClr val="accent1"/>
                </a:solidFill>
              </a:rPr>
              <a:t/>
            </a:r>
            <a:br>
              <a:rPr lang="fr-FR" sz="2900" dirty="0" smtClean="0">
                <a:solidFill>
                  <a:schemeClr val="accent1"/>
                </a:solidFill>
              </a:rPr>
            </a:br>
            <a:r>
              <a:rPr lang="fr-FR" sz="2900" dirty="0" smtClean="0">
                <a:solidFill>
                  <a:schemeClr val="tx1"/>
                </a:solidFill>
              </a:rPr>
              <a:t>Coordonner ses actions – faire confiance</a:t>
            </a:r>
            <a:br>
              <a:rPr lang="fr-FR" sz="2900" dirty="0" smtClean="0">
                <a:solidFill>
                  <a:schemeClr val="tx1"/>
                </a:solidFill>
              </a:rPr>
            </a:br>
            <a:endParaRPr lang="fr-FR" sz="2900" dirty="0" smtClean="0">
              <a:solidFill>
                <a:schemeClr val="tx1"/>
              </a:solidFill>
            </a:endParaRPr>
          </a:p>
          <a:p>
            <a:pPr lvl="1"/>
            <a:r>
              <a:rPr lang="fr-FR" sz="2900" dirty="0" smtClean="0">
                <a:solidFill>
                  <a:schemeClr val="accent1"/>
                </a:solidFill>
              </a:rPr>
              <a:t> &gt;&gt;   </a:t>
            </a:r>
            <a:r>
              <a:rPr lang="fr-FR" sz="3300" dirty="0" smtClean="0">
                <a:solidFill>
                  <a:schemeClr val="accent1"/>
                </a:solidFill>
              </a:rPr>
              <a:t>Communication</a:t>
            </a:r>
            <a:r>
              <a:rPr lang="fr-FR" sz="2900" dirty="0" smtClean="0">
                <a:solidFill>
                  <a:schemeClr val="accent1"/>
                </a:solidFill>
              </a:rPr>
              <a:t/>
            </a:r>
            <a:br>
              <a:rPr lang="fr-FR" sz="2900" dirty="0" smtClean="0">
                <a:solidFill>
                  <a:schemeClr val="accent1"/>
                </a:solidFill>
              </a:rPr>
            </a:br>
            <a:r>
              <a:rPr lang="fr-FR" sz="2900" dirty="0" smtClean="0">
                <a:solidFill>
                  <a:schemeClr val="tx1"/>
                </a:solidFill>
              </a:rPr>
              <a:t>Présentation / appréciation </a:t>
            </a:r>
            <a:r>
              <a:rPr lang="fr-FR" sz="2900" dirty="0" smtClean="0">
                <a:solidFill>
                  <a:schemeClr val="accent1"/>
                </a:solidFill>
              </a:rPr>
              <a:t/>
            </a:r>
            <a:br>
              <a:rPr lang="fr-FR" sz="2900" dirty="0" smtClean="0">
                <a:solidFill>
                  <a:schemeClr val="accent1"/>
                </a:solidFill>
              </a:rPr>
            </a:br>
            <a:r>
              <a:rPr lang="fr-FR" sz="2000" dirty="0" smtClean="0">
                <a:solidFill>
                  <a:schemeClr val="accent1"/>
                </a:solidFill>
              </a:rPr>
              <a:t/>
            </a:r>
            <a:br>
              <a:rPr lang="fr-FR" sz="2000" dirty="0" smtClean="0">
                <a:solidFill>
                  <a:schemeClr val="accent1"/>
                </a:solidFill>
              </a:rPr>
            </a:br>
            <a:endParaRPr lang="fr-FR" sz="2000" dirty="0" smtClean="0">
              <a:solidFill>
                <a:schemeClr val="accent1"/>
              </a:solidFill>
            </a:endParaRPr>
          </a:p>
          <a:p>
            <a:pPr lvl="1"/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 rot="604147">
            <a:off x="6156176" y="692696"/>
            <a:ext cx="2088232" cy="108012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Recherche de l’original, du spectaculaire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ROLES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07704" y="2564904"/>
            <a:ext cx="7056784" cy="12411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PORTEUR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: surface d’appui pour supporter un partenaire.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i="1" dirty="0" smtClean="0">
                <a:solidFill>
                  <a:schemeClr val="accent1"/>
                </a:solidFill>
              </a:rPr>
              <a:t> Il a au moins un appui au sol, et  supporte une charge </a:t>
            </a:r>
          </a:p>
          <a:p>
            <a:pPr algn="ctr"/>
            <a:r>
              <a:rPr lang="fr-FR" sz="2000" b="1" i="1" dirty="0" smtClean="0">
                <a:solidFill>
                  <a:schemeClr val="accent1"/>
                </a:solidFill>
              </a:rPr>
              <a:t>               Il porte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251520" y="3861048"/>
            <a:ext cx="8640960" cy="133826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anchor="t" anchorCtr="0">
            <a:noAutofit/>
          </a:bodyPr>
          <a:lstStyle/>
          <a:p>
            <a:pPr lvl="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VOLTIGEUR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/>
              <a:t>prend ses appuis sur le porteur</a:t>
            </a:r>
            <a:br>
              <a:rPr lang="fr-FR" sz="2000" dirty="0" smtClean="0"/>
            </a:br>
            <a:r>
              <a:rPr lang="fr-FR" sz="2000" i="1" dirty="0" smtClean="0">
                <a:solidFill>
                  <a:srgbClr val="00B0F0"/>
                </a:solidFill>
              </a:rPr>
              <a:t>Il a ou n’a pas d’appui au sol et peut éventuellement supporter une charge </a:t>
            </a:r>
          </a:p>
          <a:p>
            <a:pPr lvl="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fr-FR" sz="2000" b="1" i="1" dirty="0" smtClean="0">
                <a:solidFill>
                  <a:srgbClr val="00B0F0"/>
                </a:solidFill>
              </a:rPr>
              <a:t>                                               Il est porté</a:t>
            </a:r>
            <a: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67544" y="5301208"/>
            <a:ext cx="8276456" cy="13382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PAREUR – JOKER : </a:t>
            </a:r>
            <a:r>
              <a:rPr lang="fr-FR" sz="2000" dirty="0" smtClean="0"/>
              <a:t>aide au montage et démontage de la figure</a:t>
            </a:r>
            <a:br>
              <a:rPr lang="fr-FR" sz="2000" dirty="0" smtClean="0"/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084168" y="908720"/>
            <a:ext cx="2448272" cy="1152128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SPECTATEUR : apprécie la prestation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611560" y="58772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0070C0"/>
                </a:solidFill>
              </a:rPr>
              <a:t>Il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i="1" dirty="0" smtClean="0">
                <a:solidFill>
                  <a:srgbClr val="0070C0"/>
                </a:solidFill>
              </a:rPr>
              <a:t>est en appui au sol et aide au montage et démontage de la figure                                                        </a:t>
            </a:r>
            <a:r>
              <a:rPr lang="fr-FR" sz="2000" i="1" dirty="0" smtClean="0">
                <a:solidFill>
                  <a:srgbClr val="0070C0"/>
                </a:solidFill>
              </a:rPr>
              <a:t>                               					   </a:t>
            </a:r>
            <a:r>
              <a:rPr lang="fr-FR" sz="2000" b="1" i="1" dirty="0" smtClean="0">
                <a:solidFill>
                  <a:srgbClr val="0070C0"/>
                </a:solidFill>
              </a:rPr>
              <a:t>Il </a:t>
            </a:r>
            <a:r>
              <a:rPr lang="fr-FR" sz="2000" b="1" i="1" dirty="0" smtClean="0">
                <a:solidFill>
                  <a:srgbClr val="0070C0"/>
                </a:solidFill>
              </a:rPr>
              <a:t>maintient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Commencer par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2547938"/>
            <a:ext cx="8496943" cy="397740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  Des jeux de contact, d’équilibre, de tonicité (gainage)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    seul, à plusieurs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  La présentation et l’explicitation des principes de sécurité</a:t>
            </a:r>
          </a:p>
          <a:p>
            <a:r>
              <a:rPr lang="fr-FR" sz="3600" dirty="0" smtClean="0">
                <a:solidFill>
                  <a:srgbClr val="C00000"/>
                </a:solidFill>
              </a:rPr>
              <a:t>                                                                                    					Poursuivre  avec </a:t>
            </a:r>
            <a:endParaRPr lang="fr-FR" sz="36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  Des figures en chaîne (nombre progressif)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  Puis, des figures à 2 avec des empilements (pyramides)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  Des figures à compensation de masse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  Enfin, des pyramides à 3 (peut-être 4)</a:t>
            </a:r>
          </a:p>
          <a:p>
            <a:endParaRPr lang="fr-F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JEUX PREPARATOIRES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9024" y="2780928"/>
            <a:ext cx="8533456" cy="10801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Les statues 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  <a:r>
              <a:rPr lang="fr-FR" sz="2000" i="1" dirty="0" smtClean="0">
                <a:solidFill>
                  <a:srgbClr val="0070C0"/>
                </a:solidFill>
              </a:rPr>
              <a:t>adopter des positions d’équilibre inhabituelles et les stabiliser</a:t>
            </a:r>
          </a:p>
          <a:p>
            <a:endParaRPr lang="fr-FR" dirty="0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827584" y="4005064"/>
            <a:ext cx="7772400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1.2.3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Soleil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déplacer et s’immobiliser au retournement</a:t>
            </a:r>
            <a:r>
              <a:rPr kumimoji="0" lang="fr-FR" sz="20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meneur qui compte jusqu’à 3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3212976"/>
            <a:ext cx="2160240" cy="504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2 pieds, 1 main au sol</a:t>
            </a:r>
            <a:endParaRPr lang="fr-FR" sz="1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084168" y="3212976"/>
            <a:ext cx="2664296" cy="504056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1 genou, 2 mains au sol</a:t>
            </a:r>
            <a:endParaRPr lang="fr-FR" sz="1600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323528" y="5085184"/>
            <a:ext cx="8424936" cy="1296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r-FR" sz="2400" dirty="0" smtClean="0">
                <a:solidFill>
                  <a:schemeClr val="accent1"/>
                </a:solidFill>
              </a:rPr>
              <a:t>Contact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900" b="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2, réaliser une figure en respectant le ou les points de contacts donnés</a:t>
            </a:r>
            <a:endParaRPr kumimoji="0" lang="fr-FR" sz="19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99792" y="5733256"/>
            <a:ext cx="1512168" cy="504056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tête</a:t>
            </a:r>
            <a:endParaRPr lang="fr-FR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76056" y="5661248"/>
            <a:ext cx="2232248" cy="504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Main / pied</a:t>
            </a:r>
            <a:endParaRPr lang="fr-FR" sz="1600" dirty="0"/>
          </a:p>
        </p:txBody>
      </p:sp>
      <p:pic>
        <p:nvPicPr>
          <p:cNvPr id="19457" name="Picture 1" descr="C:\Users\Benoit\Pictures\ACT. GYMNIQUES\acrosport   tableau global des Principes de sécurité_fichiers\statue 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895872" cy="1895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JEUX PREPARATOIRES</a:t>
            </a:r>
            <a:endParaRPr lang="fr-FR" sz="3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95536" y="1268760"/>
          <a:ext cx="8424936" cy="525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495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La poule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À 4 pattes, tendre les bras puis fléchir les bras comme une poule qui picore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02">
                <a:tc>
                  <a:txBody>
                    <a:bodyPr/>
                    <a:lstStyle/>
                    <a:p>
                      <a:r>
                        <a:rPr lang="fr-FR" dirty="0" smtClean="0"/>
                        <a:t>La</a:t>
                      </a:r>
                      <a:r>
                        <a:rPr lang="fr-FR" baseline="0" dirty="0" smtClean="0"/>
                        <a:t> table à 4 pieds</a:t>
                      </a:r>
                    </a:p>
                    <a:p>
                      <a:r>
                        <a:rPr lang="fr-FR" baseline="0" dirty="0" smtClean="0"/>
                        <a:t>puis le chat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A 4 pattes : épaules et mains alignées – bassin et genoux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alignés – dos plat – </a:t>
                      </a:r>
                    </a:p>
                    <a:p>
                      <a:pPr algn="l"/>
                      <a:r>
                        <a:rPr lang="fr-FR" sz="1400" dirty="0" smtClean="0"/>
                        <a:t>Le</a:t>
                      </a:r>
                      <a:r>
                        <a:rPr lang="fr-FR" sz="1400" baseline="0" dirty="0" smtClean="0"/>
                        <a:t> chat : alterner dos rond / dos plat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495">
                <a:tc>
                  <a:txBody>
                    <a:bodyPr/>
                    <a:lstStyle/>
                    <a:p>
                      <a:r>
                        <a:rPr lang="fr-FR" dirty="0" smtClean="0"/>
                        <a:t>L’araignée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4 pattes ventre vers le plafond, se déplacer sans que les fesses touchent le sol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95">
                <a:tc>
                  <a:txBody>
                    <a:bodyPr/>
                    <a:lstStyle/>
                    <a:p>
                      <a:r>
                        <a:rPr lang="fr-FR" dirty="0" smtClean="0"/>
                        <a:t>Le pont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</a:t>
                      </a:r>
                      <a:r>
                        <a:rPr lang="fr-FR" sz="1400" baseline="0" dirty="0" smtClean="0"/>
                        <a:t> 2, faire un pont avec ses jambes – avec ses bras comme la figure (jambes tendues)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202">
                <a:tc>
                  <a:txBody>
                    <a:bodyPr/>
                    <a:lstStyle/>
                    <a:p>
                      <a:r>
                        <a:rPr lang="fr-FR" dirty="0" smtClean="0"/>
                        <a:t>La chenille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4 pattes en colonne</a:t>
                      </a:r>
                      <a:r>
                        <a:rPr lang="fr-FR" sz="1400" baseline="0" dirty="0" smtClean="0"/>
                        <a:t> – tenir les chevilles de celui qui est devant. La chenille se déplace sans se casser en avançant, puis en reculant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202">
                <a:tc>
                  <a:txBody>
                    <a:bodyPr/>
                    <a:lstStyle/>
                    <a:p>
                      <a:r>
                        <a:rPr lang="fr-FR" dirty="0" smtClean="0"/>
                        <a:t>Le métronome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Par 3, l’aiguille</a:t>
                      </a:r>
                      <a:r>
                        <a:rPr lang="fr-FR" sz="1400" baseline="0" dirty="0" smtClean="0"/>
                        <a:t> très raide et les pieds fixes (au milieu), bascule  d’un côté puis de l’autre, poussée aux épaules par les 2 </a:t>
                      </a:r>
                      <a:r>
                        <a:rPr lang="fr-FR" sz="1400" baseline="0" dirty="0" err="1" smtClean="0"/>
                        <a:t>extrémités.Changer</a:t>
                      </a:r>
                      <a:r>
                        <a:rPr lang="fr-FR" sz="1400" baseline="0" dirty="0" smtClean="0"/>
                        <a:t> les rôles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495">
                <a:tc>
                  <a:txBody>
                    <a:bodyPr/>
                    <a:lstStyle/>
                    <a:p>
                      <a:r>
                        <a:rPr lang="fr-FR" dirty="0" smtClean="0"/>
                        <a:t>La montagne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A</a:t>
                      </a:r>
                      <a:r>
                        <a:rPr lang="fr-FR" sz="1400" b="0" baseline="0" dirty="0" smtClean="0"/>
                        <a:t> partir de la position 4 pattes, lever les fesses vers le ciel et tendre les jambes – Revenir et recommencer plusieurs fois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Image 3" descr="4-Acrosport--echauffement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941168"/>
            <a:ext cx="1258523" cy="792088"/>
          </a:xfrm>
          <a:prstGeom prst="rect">
            <a:avLst/>
          </a:prstGeom>
        </p:spPr>
      </p:pic>
      <p:pic>
        <p:nvPicPr>
          <p:cNvPr id="5" name="Image 4" descr="chand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73016"/>
            <a:ext cx="864096" cy="652148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491880" y="4437112"/>
            <a:ext cx="1008112" cy="288032"/>
            <a:chOff x="5724128" y="3717032"/>
            <a:chExt cx="1944216" cy="648072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6516216" y="378904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5724128" y="4365104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 descr="le 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73016"/>
            <a:ext cx="566868" cy="648072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2627784" y="2996952"/>
            <a:ext cx="792088" cy="288032"/>
            <a:chOff x="6140746" y="3717032"/>
            <a:chExt cx="1527598" cy="648072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6516216" y="378904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140746" y="4365104"/>
              <a:ext cx="3034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cteur droit 23"/>
          <p:cNvCxnSpPr/>
          <p:nvPr/>
        </p:nvCxnSpPr>
        <p:spPr>
          <a:xfrm>
            <a:off x="3275856" y="32849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3131840" y="2348880"/>
            <a:ext cx="360040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915816" y="2996952"/>
            <a:ext cx="360040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2771800" y="2348880"/>
            <a:ext cx="1008112" cy="288032"/>
            <a:chOff x="5724128" y="3717032"/>
            <a:chExt cx="1944216" cy="648072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6557363" y="387905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6444208" y="3789041"/>
              <a:ext cx="0" cy="576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5724128" y="4365104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2771800" y="4437112"/>
            <a:ext cx="1008112" cy="288032"/>
            <a:chOff x="5724128" y="3717032"/>
            <a:chExt cx="1944216" cy="648072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6516216" y="378904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5724128" y="4365104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2051720" y="4437112"/>
            <a:ext cx="1008112" cy="288032"/>
            <a:chOff x="5724128" y="3717032"/>
            <a:chExt cx="1944216" cy="648072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6516216" y="378904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5724128" y="4365104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1331640" y="4437112"/>
            <a:ext cx="1008112" cy="288032"/>
            <a:chOff x="5724128" y="3717032"/>
            <a:chExt cx="1944216" cy="648072"/>
          </a:xfrm>
        </p:grpSpPr>
        <p:cxnSp>
          <p:nvCxnSpPr>
            <p:cNvPr id="48" name="Connecteur droit 47"/>
            <p:cNvCxnSpPr/>
            <p:nvPr/>
          </p:nvCxnSpPr>
          <p:spPr>
            <a:xfrm>
              <a:off x="6516216" y="378904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5724128" y="4365104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/>
          <p:cNvGrpSpPr/>
          <p:nvPr/>
        </p:nvGrpSpPr>
        <p:grpSpPr>
          <a:xfrm>
            <a:off x="2051720" y="1412776"/>
            <a:ext cx="864096" cy="288032"/>
            <a:chOff x="6001873" y="3717032"/>
            <a:chExt cx="1666471" cy="648072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6516216" y="3789040"/>
              <a:ext cx="936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001873" y="4365104"/>
              <a:ext cx="44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e 57"/>
            <p:cNvSpPr/>
            <p:nvPr/>
          </p:nvSpPr>
          <p:spPr>
            <a:xfrm>
              <a:off x="7380312" y="3717032"/>
              <a:ext cx="28803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/>
            <p:nvPr/>
          </p:nvCxnSpPr>
          <p:spPr>
            <a:xfrm>
              <a:off x="7380312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3131840" y="1412776"/>
            <a:ext cx="864096" cy="288032"/>
            <a:chOff x="6001873" y="3717032"/>
            <a:chExt cx="1666471" cy="648072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6516215" y="3789041"/>
              <a:ext cx="1013256" cy="2520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6444208" y="3789040"/>
              <a:ext cx="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6001873" y="4365104"/>
              <a:ext cx="44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7380312" y="3717032"/>
              <a:ext cx="288032" cy="324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0" name="Connecteur droit 69"/>
          <p:cNvCxnSpPr>
            <a:stCxn id="64" idx="3"/>
          </p:cNvCxnSpPr>
          <p:nvPr/>
        </p:nvCxnSpPr>
        <p:spPr>
          <a:xfrm flipH="1">
            <a:off x="3707904" y="1535701"/>
            <a:ext cx="160554" cy="9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3707904" y="1628800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èche vers le haut 66"/>
          <p:cNvSpPr/>
          <p:nvPr/>
        </p:nvSpPr>
        <p:spPr>
          <a:xfrm>
            <a:off x="3275856" y="2204864"/>
            <a:ext cx="72008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Organigramme : Stockage à accès séquentiel 67"/>
          <p:cNvSpPr/>
          <p:nvPr/>
        </p:nvSpPr>
        <p:spPr>
          <a:xfrm>
            <a:off x="1691680" y="5229200"/>
            <a:ext cx="1368152" cy="432048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En fente avant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6" name="Triangle isocèle 65"/>
          <p:cNvSpPr/>
          <p:nvPr/>
        </p:nvSpPr>
        <p:spPr>
          <a:xfrm>
            <a:off x="3347864" y="2924944"/>
            <a:ext cx="45719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806204"/>
            <a:ext cx="1301380" cy="79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 PRINCIPES DE SECURITE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636912"/>
            <a:ext cx="8219256" cy="3637384"/>
          </a:xfrm>
          <a:prstGeom prst="rect">
            <a:avLst/>
          </a:prstGeom>
        </p:spPr>
        <p:txBody>
          <a:bodyPr anchor="t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S’assurer de ne pas faire mal et de ne pas se faire mal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 Etre pieds nus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 Enlever les bijoux, montres, lunettes...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fr-FR" sz="2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 Avoir une tenue  vestimentaire adaptée (pas de vêtements qui glissent)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Avoir le corps  tonique, « dur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Porter avec des appuis larges et toniques (solides)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Parer en aidant au montage - démontage, en accompagnant le voltigeur : monter et descendre « comme un chat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Communiquer avec son(ses) partenaires(s)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Limiter le temps de porter (5  secondes maxi)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fr-FR" sz="24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Demander de l’aide au pareur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 rot="507292">
            <a:off x="6948264" y="260648"/>
            <a:ext cx="1728192" cy="12241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 1 5"/>
          <p:cNvSpPr/>
          <p:nvPr/>
        </p:nvSpPr>
        <p:spPr>
          <a:xfrm rot="21199440">
            <a:off x="5945730" y="4974549"/>
            <a:ext cx="1897376" cy="144540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893</Words>
  <Application>Microsoft Office PowerPoint</Application>
  <PresentationFormat>Affichage à l'écran (4:3)</PresentationFormat>
  <Paragraphs>249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Courier New</vt:lpstr>
      <vt:lpstr>Franklin Gothic Book</vt:lpstr>
      <vt:lpstr>Perpetua</vt:lpstr>
      <vt:lpstr>Times New Roman</vt:lpstr>
      <vt:lpstr>Wingdings</vt:lpstr>
      <vt:lpstr>Wingdings 2</vt:lpstr>
      <vt:lpstr>Capitaux</vt:lpstr>
      <vt:lpstr>GUIDE  ACROSPORT </vt:lpstr>
      <vt:lpstr>CA3 : S’exprimer devant les autres par une prestation artistique et / ou acrobatique. </vt:lpstr>
      <vt:lpstr>DEFINITION</vt:lpstr>
      <vt:lpstr>SPECIFICITE</vt:lpstr>
      <vt:lpstr>LES ROLES</vt:lpstr>
      <vt:lpstr>Commencer par </vt:lpstr>
      <vt:lpstr>JEUX PREPARATOIRES</vt:lpstr>
      <vt:lpstr>JEUX PREPARATOIRES</vt:lpstr>
      <vt:lpstr>LES  PRINCIPES DE SECURITE</vt:lpstr>
      <vt:lpstr>Présentation PowerPoint</vt:lpstr>
      <vt:lpstr>Le Dos</vt:lpstr>
      <vt:lpstr>Présentation PowerPoint</vt:lpstr>
      <vt:lpstr>DEMARCHE</vt:lpstr>
      <vt:lpstr>LES QUESTIONS A SE POSER</vt:lpstr>
      <vt:lpstr>LES FIGURES EN CHAINE</vt:lpstr>
      <vt:lpstr>LES PYRAMIDES</vt:lpstr>
      <vt:lpstr>FIGURES  A COMPENSATION DE MASSE</vt:lpstr>
      <vt:lpstr>QUELS CRITERES DE DIFFICULTE ? </vt:lpstr>
      <vt:lpstr>Présentation PowerPoint</vt:lpstr>
      <vt:lpstr>LES DUOS</vt:lpstr>
      <vt:lpstr>Présentation PowerPoint</vt:lpstr>
      <vt:lpstr>Présentation PowerPoint</vt:lpstr>
      <vt:lpstr>LES TRIOS</vt:lpstr>
      <vt:lpstr>LES TRIOS</vt:lpstr>
      <vt:lpstr>DES IDEES</vt:lpstr>
      <vt:lpstr>EVALUATION</vt:lpstr>
      <vt:lpstr>EVALUATION</vt:lpstr>
    </vt:vector>
  </TitlesOfParts>
  <Company>Académie de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ACTIVITES GYMNIQUES</dc:title>
  <dc:creator>Rectorat de Dijon</dc:creator>
  <cp:lastModifiedBy>SBenoit</cp:lastModifiedBy>
  <cp:revision>264</cp:revision>
  <dcterms:created xsi:type="dcterms:W3CDTF">2017-11-19T10:53:44Z</dcterms:created>
  <dcterms:modified xsi:type="dcterms:W3CDTF">2021-05-27T15:08:50Z</dcterms:modified>
</cp:coreProperties>
</file>