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8" r:id="rId3"/>
    <p:sldId id="287" r:id="rId4"/>
    <p:sldId id="260" r:id="rId5"/>
    <p:sldId id="267" r:id="rId6"/>
    <p:sldId id="293" r:id="rId7"/>
    <p:sldId id="268" r:id="rId8"/>
    <p:sldId id="285" r:id="rId9"/>
    <p:sldId id="280" r:id="rId10"/>
    <p:sldId id="279" r:id="rId11"/>
    <p:sldId id="281" r:id="rId12"/>
    <p:sldId id="284" r:id="rId13"/>
    <p:sldId id="282" r:id="rId14"/>
    <p:sldId id="283" r:id="rId15"/>
    <p:sldId id="295" r:id="rId16"/>
    <p:sldId id="286" r:id="rId17"/>
    <p:sldId id="275" r:id="rId18"/>
    <p:sldId id="273" r:id="rId19"/>
    <p:sldId id="277" r:id="rId20"/>
    <p:sldId id="270" r:id="rId21"/>
    <p:sldId id="299" r:id="rId22"/>
    <p:sldId id="296" r:id="rId23"/>
    <p:sldId id="297" r:id="rId24"/>
    <p:sldId id="289" r:id="rId25"/>
    <p:sldId id="274" r:id="rId26"/>
    <p:sldId id="261" r:id="rId27"/>
    <p:sldId id="263" r:id="rId28"/>
    <p:sldId id="264" r:id="rId29"/>
    <p:sldId id="30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9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numeridanse.tv/videotheque-danse/athina?s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GW7uORb9H8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meridanse.tv/dance-videotheque/search/by-author/khan-%20akram/56188?label=Khan%20Akram" TargetMode="External"/><Relationship Id="rId2" Type="http://schemas.openxmlformats.org/officeDocument/2006/relationships/hyperlink" Target="https://www.numeridanse.tv/videotheque-danse/jungle-book-reimagined?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adigitale.dev/digiview/#/v/65aa2c55d0c8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adigitale.dev/digiview/#/v/659fce6e68b4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digitale.dev/digiview/#/v/659fcf6225bb8" TargetMode="External"/><Relationship Id="rId2" Type="http://schemas.openxmlformats.org/officeDocument/2006/relationships/hyperlink" Target="https://ladigitale.dev/digiview/#/v/659fcf282bb4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radiofrance.fr/franceculture/danser-c-est-quoi-pour-bejart-josephine-baker-cunningham-8710826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france.fr/franceculture/podcasts/les-pieds-sur-terre/la-danse-c-est-la-vie-8294633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epsetsociete.fr/la-danse-cest-quo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scol.education.fr/169/education-physique-et-sportive-cycle-2" TargetMode="External"/><Relationship Id="rId5" Type="http://schemas.openxmlformats.org/officeDocument/2006/relationships/hyperlink" Target="Lou%20Tarr-%20Marion%20Devaux" TargetMode="External"/><Relationship Id="rId4" Type="http://schemas.openxmlformats.org/officeDocument/2006/relationships/hyperlink" Target="https://www.radiofrance.fr/franceculture/podcasts/le-journal-de-la-philo/danser-une-philosophie-338416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videos.education.fr/MENESR/eduscol.education.fr/2016/Ressources2016/videosmai/Jeuxey_regulation_des_apprentissages.mp4" TargetMode="External"/><Relationship Id="rId3" Type="http://schemas.openxmlformats.org/officeDocument/2006/relationships/hyperlink" Target="http://cache.media.eduscol.education.fr/file/Concevoir_et_mettre_en_oeuvre/91/4/RA16_C2_EPS_doc_8_fiche_danse_N.D_583914.pdf" TargetMode="External"/><Relationship Id="rId7" Type="http://schemas.openxmlformats.org/officeDocument/2006/relationships/hyperlink" Target="http://videos.education.fr/MENESR/eduscol.education.fr/2016/Ressources2016/videosmai/Jeuxey_activite_des_eleves.mp4" TargetMode="External"/><Relationship Id="rId2" Type="http://schemas.openxmlformats.org/officeDocument/2006/relationships/hyperlink" Target="https://prim50.ac-normandie.fr/Rondes-et-jeux-chan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deos.education.fr/MENESR/eduscol.education.fr/2016/Ressources2016/videosmai/Jeuxey_mise_en_place_de_la_situation.mp4" TargetMode="External"/><Relationship Id="rId11" Type="http://schemas.openxmlformats.org/officeDocument/2006/relationships/image" Target="../media/image40.JPG"/><Relationship Id="rId5" Type="http://schemas.openxmlformats.org/officeDocument/2006/relationships/hyperlink" Target="http://videos.education.fr/MENESR/eduscol.education.fr/2016/Ressources2016/videosmai/Jeuxey_interview_enseignant.mp4" TargetMode="External"/><Relationship Id="rId10" Type="http://schemas.openxmlformats.org/officeDocument/2006/relationships/hyperlink" Target="http://videos.education.fr/MENESR/eduscol.education.fr/2016/Ressources2016/videosmai/Jeuxey_film_en_continu.mp4" TargetMode="External"/><Relationship Id="rId4" Type="http://schemas.openxmlformats.org/officeDocument/2006/relationships/hyperlink" Target="http://cache.media.eduscol.education.fr/file/Concevoir_et_mettre_en_oeuvre/90/5/RA16_C2_EPS_doc_10_ex_danse_N.D_583905.pdf" TargetMode="External"/><Relationship Id="rId9" Type="http://schemas.openxmlformats.org/officeDocument/2006/relationships/hyperlink" Target="http://videos.education.fr/MENESR/eduscol.education.fr/2016/Ressources2016/videosmai/Jeuxey_bilan_et_perspectives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ladigitale.dev/digiview/#/v/659fcfe55d398" TargetMode="External"/><Relationship Id="rId7" Type="http://schemas.openxmlformats.org/officeDocument/2006/relationships/hyperlink" Target="https://ladigitale.dev/digiview/#/v/659fd0ea4ece4" TargetMode="External"/><Relationship Id="rId2" Type="http://schemas.openxmlformats.org/officeDocument/2006/relationships/hyperlink" Target="https://ladigitale.dev/digiview/#/v/659fcfa8a57c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adigitale.dev/digiview/#/v/659fd0aaa00a6" TargetMode="External"/><Relationship Id="rId5" Type="http://schemas.openxmlformats.org/officeDocument/2006/relationships/hyperlink" Target="https://ladigitale.dev/digiview/#/v/659fd06c51420" TargetMode="External"/><Relationship Id="rId4" Type="http://schemas.openxmlformats.org/officeDocument/2006/relationships/hyperlink" Target="https://ladigitale.dev/digiview/#/v/659fd0348f833" TargetMode="External"/><Relationship Id="rId9" Type="http://schemas.openxmlformats.org/officeDocument/2006/relationships/hyperlink" Target="https://ladigitale.dev/digiview/#/v/659fd19b7bf46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6" y="0"/>
            <a:ext cx="12022354" cy="554174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7346" y="3412067"/>
            <a:ext cx="8915399" cy="2262781"/>
          </a:xfrm>
        </p:spPr>
        <p:txBody>
          <a:bodyPr/>
          <a:lstStyle/>
          <a:p>
            <a:r>
              <a:rPr lang="fr-FR" dirty="0" smtClean="0">
                <a:solidFill>
                  <a:srgbClr val="C997B8"/>
                </a:solidFill>
              </a:rPr>
              <a:t>GUIDE DANSE</a:t>
            </a:r>
            <a:endParaRPr lang="fr-FR" dirty="0">
              <a:solidFill>
                <a:srgbClr val="C997B8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58067" y="5731717"/>
            <a:ext cx="8915399" cy="1126283"/>
          </a:xfrm>
        </p:spPr>
        <p:txBody>
          <a:bodyPr>
            <a:normAutofit fontScale="25000" lnSpcReduction="20000"/>
          </a:bodyPr>
          <a:lstStyle/>
          <a:p>
            <a:r>
              <a:rPr lang="fr-FR" sz="9600" dirty="0" smtClean="0">
                <a:solidFill>
                  <a:srgbClr val="002060"/>
                </a:solidFill>
              </a:rPr>
              <a:t>A destination des enseignants de Côte d’ Or</a:t>
            </a:r>
          </a:p>
          <a:p>
            <a:r>
              <a:rPr lang="fr-FR" sz="9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                                          </a:t>
            </a:r>
            <a:endParaRPr lang="fr-F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                                                         </a:t>
            </a:r>
            <a:r>
              <a:rPr lang="fr-FR" sz="7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Véronique </a:t>
            </a:r>
            <a:r>
              <a:rPr lang="fr-FR" sz="7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Célisse</a:t>
            </a:r>
            <a:r>
              <a:rPr lang="fr-FR" sz="7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– CPC – Sylvie Benoit- CPD EPS - 2024 -</a:t>
            </a:r>
          </a:p>
          <a:p>
            <a:r>
              <a:rPr lang="fr-FR" sz="7200" dirty="0"/>
              <a:t> </a:t>
            </a:r>
            <a:endParaRPr lang="fr-FR" sz="7200" dirty="0" smtClean="0"/>
          </a:p>
          <a:p>
            <a:r>
              <a:rPr lang="fr-FR" dirty="0"/>
              <a:t> </a:t>
            </a:r>
            <a:r>
              <a:rPr lang="fr-FR" dirty="0" smtClean="0"/>
              <a:t>                                      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3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4803"/>
          </a:xfrm>
        </p:spPr>
        <p:txBody>
          <a:bodyPr/>
          <a:lstStyle/>
          <a:p>
            <a:r>
              <a:rPr lang="fr-FR" dirty="0" smtClean="0"/>
              <a:t>L’ESPACE : les formations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8799" y="1844245"/>
            <a:ext cx="10075333" cy="479362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32" y="4467545"/>
            <a:ext cx="1834645" cy="18346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47" y="4467545"/>
            <a:ext cx="3031066" cy="17451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19490" y="4046124"/>
            <a:ext cx="183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Ronde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80694" y="4118418"/>
            <a:ext cx="245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Farandole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482" y="4573156"/>
            <a:ext cx="2395946" cy="190882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930911" y="4134767"/>
            <a:ext cx="2475767" cy="36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Cortège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72031" y="1905000"/>
            <a:ext cx="2300573" cy="372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Ligne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032" y="2329735"/>
            <a:ext cx="2300573" cy="157984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947" y="2324381"/>
            <a:ext cx="3086477" cy="164524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885947" y="1990922"/>
            <a:ext cx="308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008533" y="1990922"/>
            <a:ext cx="249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Dispersion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285" y="2357919"/>
            <a:ext cx="3842340" cy="17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TEMPS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3895994" cy="3777622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sz="2000" b="1" dirty="0" smtClean="0">
                <a:solidFill>
                  <a:schemeClr val="accent6"/>
                </a:solidFill>
              </a:rPr>
              <a:t>Vitesse: </a:t>
            </a:r>
            <a:r>
              <a:rPr lang="fr-FR" sz="2000" dirty="0" smtClean="0">
                <a:solidFill>
                  <a:schemeClr val="accent6"/>
                </a:solidFill>
              </a:rPr>
              <a:t/>
            </a:r>
            <a:br>
              <a:rPr lang="fr-FR" sz="2000" dirty="0" smtClean="0">
                <a:solidFill>
                  <a:schemeClr val="accent6"/>
                </a:solidFill>
              </a:rPr>
            </a:br>
            <a:r>
              <a:rPr lang="fr-FR" sz="2000" dirty="0" smtClean="0">
                <a:solidFill>
                  <a:schemeClr val="accent6"/>
                </a:solidFill>
              </a:rPr>
              <a:t>lent/rapide – ralenti/accéléré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Durée :</a:t>
            </a:r>
            <a:r>
              <a:rPr lang="fr-FR" sz="2000" dirty="0" smtClean="0">
                <a:solidFill>
                  <a:schemeClr val="accent6"/>
                </a:solidFill>
              </a:rPr>
              <a:t/>
            </a:r>
            <a:br>
              <a:rPr lang="fr-FR" sz="2000" dirty="0" smtClean="0">
                <a:solidFill>
                  <a:schemeClr val="accent6"/>
                </a:solidFill>
              </a:rPr>
            </a:br>
            <a:r>
              <a:rPr lang="fr-FR" sz="2000" dirty="0" smtClean="0">
                <a:solidFill>
                  <a:schemeClr val="accent6"/>
                </a:solidFill>
              </a:rPr>
              <a:t>court/long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Silence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0966" y="4468531"/>
            <a:ext cx="5019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2"/>
              </a:rPr>
              <a:t>https://www.numeridanse.tv/videotheque-danse/athina?s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66" y="2133600"/>
            <a:ext cx="4369996" cy="15521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48767" y="4049049"/>
            <a:ext cx="4008439" cy="37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Accrorap</a:t>
            </a:r>
            <a:r>
              <a:rPr lang="fr-FR" dirty="0" smtClean="0"/>
              <a:t> – </a:t>
            </a:r>
            <a:r>
              <a:rPr lang="fr-FR" dirty="0" err="1" smtClean="0"/>
              <a:t>Athina</a:t>
            </a:r>
            <a:r>
              <a:rPr lang="fr-FR" dirty="0" smtClean="0"/>
              <a:t> (1993)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11297" y="5264891"/>
            <a:ext cx="3993314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Repérer le moment où :  </a:t>
            </a:r>
            <a:b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les mouvements sont lents</a:t>
            </a:r>
            <a:b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puis celui où</a:t>
            </a:r>
            <a:b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fr-FR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les mouvements sont rapides</a:t>
            </a:r>
          </a:p>
          <a:p>
            <a:pPr algn="ctr"/>
            <a:endParaRPr lang="fr-FR" dirty="0"/>
          </a:p>
        </p:txBody>
      </p:sp>
      <p:sp>
        <p:nvSpPr>
          <p:cNvPr id="3" name="Bouton d'action : Aide 2">
            <a:hlinkClick r:id="" action="ppaction://noaction" highlightClick="1"/>
          </p:cNvPr>
          <p:cNvSpPr/>
          <p:nvPr/>
        </p:nvSpPr>
        <p:spPr>
          <a:xfrm rot="20939992">
            <a:off x="7088950" y="5021829"/>
            <a:ext cx="674396" cy="486122"/>
          </a:xfrm>
          <a:prstGeom prst="actionButtonHelp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0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 ENERGIE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i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FR" sz="2000" b="1" i="1" dirty="0" smtClean="0">
                <a:solidFill>
                  <a:schemeClr val="accent6"/>
                </a:solidFill>
              </a:rPr>
              <a:t>Contrastes – Opposition - Différences </a:t>
            </a:r>
          </a:p>
          <a:p>
            <a:r>
              <a:rPr lang="fr-FR" sz="2000" b="1" i="1" dirty="0">
                <a:solidFill>
                  <a:schemeClr val="accent6"/>
                </a:solidFill>
              </a:rPr>
              <a:t>S</a:t>
            </a:r>
            <a:r>
              <a:rPr lang="fr-FR" sz="2000" b="1" i="1" dirty="0" smtClean="0">
                <a:solidFill>
                  <a:schemeClr val="accent6"/>
                </a:solidFill>
              </a:rPr>
              <a:t>accadé/fluide</a:t>
            </a:r>
            <a:endParaRPr lang="fr-FR" sz="2000" dirty="0">
              <a:solidFill>
                <a:schemeClr val="accent6"/>
              </a:solidFill>
            </a:endParaRPr>
          </a:p>
          <a:p>
            <a:r>
              <a:rPr lang="fr-FR" sz="2000" b="1" i="1" dirty="0">
                <a:solidFill>
                  <a:schemeClr val="accent6"/>
                </a:solidFill>
              </a:rPr>
              <a:t>L</a:t>
            </a:r>
            <a:r>
              <a:rPr lang="fr-FR" sz="2000" b="1" i="1" dirty="0" smtClean="0">
                <a:solidFill>
                  <a:schemeClr val="accent6"/>
                </a:solidFill>
              </a:rPr>
              <a:t>ourd </a:t>
            </a:r>
            <a:r>
              <a:rPr lang="fr-FR" sz="2000" b="1" i="1" dirty="0">
                <a:solidFill>
                  <a:schemeClr val="accent6"/>
                </a:solidFill>
              </a:rPr>
              <a:t>/léger</a:t>
            </a:r>
            <a:endParaRPr lang="fr-FR" sz="2000" dirty="0">
              <a:solidFill>
                <a:schemeClr val="accent6"/>
              </a:solidFill>
            </a:endParaRPr>
          </a:p>
          <a:p>
            <a:r>
              <a:rPr lang="fr-FR" sz="2000" b="1" i="1" dirty="0">
                <a:solidFill>
                  <a:schemeClr val="accent6"/>
                </a:solidFill>
              </a:rPr>
              <a:t>T</a:t>
            </a:r>
            <a:r>
              <a:rPr lang="fr-FR" sz="2000" b="1" i="1" dirty="0" smtClean="0">
                <a:solidFill>
                  <a:schemeClr val="accent6"/>
                </a:solidFill>
              </a:rPr>
              <a:t>endu </a:t>
            </a:r>
            <a:r>
              <a:rPr lang="fr-FR" sz="2000" b="1" i="1" dirty="0">
                <a:solidFill>
                  <a:schemeClr val="accent6"/>
                </a:solidFill>
              </a:rPr>
              <a:t>/ </a:t>
            </a:r>
            <a:r>
              <a:rPr lang="fr-FR" sz="2000" b="1" i="1" dirty="0" smtClean="0">
                <a:solidFill>
                  <a:schemeClr val="accent6"/>
                </a:solidFill>
              </a:rPr>
              <a:t>relâché</a:t>
            </a:r>
          </a:p>
          <a:p>
            <a:r>
              <a:rPr lang="fr-FR" sz="2000" b="1" i="1" dirty="0" smtClean="0">
                <a:solidFill>
                  <a:schemeClr val="accent6"/>
                </a:solidFill>
              </a:rPr>
              <a:t>Faible / fort…</a:t>
            </a:r>
            <a:endParaRPr lang="fr-FR" sz="2000" dirty="0">
              <a:solidFill>
                <a:schemeClr val="accent6"/>
              </a:solidFill>
            </a:endParaRPr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3896" y="5052535"/>
            <a:ext cx="613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https://www.youtube.com/watch?v=GW7uORb9H8c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638023" y="4389485"/>
            <a:ext cx="555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Crystal </a:t>
            </a:r>
            <a:r>
              <a:rPr lang="en-US" dirty="0" err="1">
                <a:solidFill>
                  <a:srgbClr val="FF0000"/>
                </a:solidFill>
              </a:rPr>
              <a:t>Pite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</a:t>
            </a:r>
            <a:r>
              <a:rPr lang="en-US" dirty="0"/>
              <a:t>Seasons' Canon ( Autumn 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904" y="1120106"/>
            <a:ext cx="3929047" cy="29738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48767" y="5617339"/>
            <a:ext cx="399331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n>
                  <a:solidFill>
                    <a:srgbClr val="0070C0"/>
                  </a:solidFill>
                </a:ln>
              </a:rPr>
              <a:t>Quel(s) contraste(s) est(sont) utilisé(s) ?</a:t>
            </a:r>
            <a:endParaRPr lang="fr-FR" i="1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023" y="5430139"/>
            <a:ext cx="78035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CORPS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167181" y="2128911"/>
            <a:ext cx="4313864" cy="3777622"/>
          </a:xfrm>
        </p:spPr>
        <p:txBody>
          <a:bodyPr/>
          <a:lstStyle/>
          <a:p>
            <a:pPr marL="0" indent="0">
              <a:buNone/>
            </a:pPr>
            <a:endParaRPr lang="fr-FR" b="1" i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FR" b="1" i="1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Actions :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se déplacer, sauter, tourner, rouler, chuter, onduler, s’étirer, se baisser, se relever…  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Equilibres : 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jouer sur les appuis, maintenir une posture </a:t>
            </a:r>
            <a:endParaRPr lang="fr-FR" i="1" dirty="0">
              <a:solidFill>
                <a:schemeClr val="accent6"/>
              </a:solidFill>
            </a:endParaRPr>
          </a:p>
          <a:p>
            <a:endParaRPr lang="fr-FR" dirty="0">
              <a:solidFill>
                <a:schemeClr val="accent6"/>
              </a:solidFill>
            </a:endParaRPr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8767" y="4828317"/>
            <a:ext cx="5035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https://www.numeridanse.tv/videotheque-danse/jungle-book-reimagined?s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77993" y="4017722"/>
            <a:ext cx="540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Khan, </a:t>
            </a:r>
            <a:r>
              <a:rPr lang="fr-FR" dirty="0" err="1">
                <a:hlinkClick r:id="rId3"/>
              </a:rPr>
              <a:t>Akram</a:t>
            </a:r>
            <a:r>
              <a:rPr lang="fr-FR" dirty="0">
                <a:hlinkClick r:id="rId3"/>
              </a:rPr>
              <a:t> </a:t>
            </a:r>
            <a:r>
              <a:rPr lang="fr-FR" dirty="0" smtClean="0"/>
              <a:t>- Jungle </a:t>
            </a:r>
            <a:r>
              <a:rPr lang="fr-FR" dirty="0"/>
              <a:t>Book </a:t>
            </a:r>
            <a:r>
              <a:rPr lang="fr-FR" dirty="0" err="1" smtClean="0"/>
              <a:t>Reimagined</a:t>
            </a:r>
            <a:r>
              <a:rPr lang="fr-FR" dirty="0" smtClean="0"/>
              <a:t> (2023)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74" y="1596324"/>
            <a:ext cx="5321718" cy="23463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35176" y="5734915"/>
            <a:ext cx="399331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n>
                  <a:solidFill>
                    <a:srgbClr val="0070C0"/>
                  </a:solidFill>
                </a:ln>
              </a:rPr>
              <a:t>Repérer différentes actions </a:t>
            </a:r>
          </a:p>
          <a:p>
            <a:pPr algn="ctr"/>
            <a:r>
              <a:rPr lang="fr-FR" i="1" dirty="0" smtClean="0">
                <a:ln>
                  <a:solidFill>
                    <a:srgbClr val="0070C0"/>
                  </a:solidFill>
                </a:ln>
              </a:rPr>
              <a:t>et/ou postures</a:t>
            </a:r>
            <a:endParaRPr lang="fr-FR" i="1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23" y="5430139"/>
            <a:ext cx="78035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RELATION A L’AUTRE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97362" y="1829870"/>
            <a:ext cx="4313864" cy="3777622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fr-FR" b="1" dirty="0" smtClean="0">
              <a:solidFill>
                <a:schemeClr val="accent6"/>
              </a:solidFill>
            </a:endParaRPr>
          </a:p>
          <a:p>
            <a:r>
              <a:rPr lang="fr-FR" sz="2000" b="1" dirty="0" smtClean="0">
                <a:solidFill>
                  <a:schemeClr val="accent6"/>
                </a:solidFill>
              </a:rPr>
              <a:t>Contact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Regard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Corporelle (assemblage – emboitement…)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Seul / en groupe, tous ensemble :</a:t>
            </a:r>
            <a:br>
              <a:rPr lang="fr-FR" sz="2000" b="1" dirty="0" smtClean="0">
                <a:solidFill>
                  <a:schemeClr val="accent6"/>
                </a:solidFill>
              </a:rPr>
            </a:br>
            <a:r>
              <a:rPr lang="fr-FR" sz="2000" dirty="0" smtClean="0">
                <a:solidFill>
                  <a:schemeClr val="accent6"/>
                </a:solidFill>
              </a:rPr>
              <a:t>par 2, par 3 … collectif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873124" y="3609874"/>
            <a:ext cx="399331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0070C0"/>
                </a:solidFill>
              </a:rPr>
              <a:t>Quelles relations sont utilisées ?</a:t>
            </a:r>
            <a:endParaRPr lang="fr-FR" b="1" i="1" dirty="0">
              <a:solidFill>
                <a:srgbClr val="0070C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528" y="494086"/>
            <a:ext cx="1436357" cy="26156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609" y="3213909"/>
            <a:ext cx="780356" cy="6279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787" y="1264555"/>
            <a:ext cx="2767818" cy="18452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710" y="5046618"/>
            <a:ext cx="3458414" cy="17292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442" y="4166641"/>
            <a:ext cx="3572714" cy="20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7021" y="2126222"/>
            <a:ext cx="5607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Pour enrichir la composition,  renforcer l’émotion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02" y="2680581"/>
            <a:ext cx="4954579" cy="28058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80824" y="5745012"/>
            <a:ext cx="631639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linkClick r:id="rId3"/>
              </a:rPr>
              <a:t>https://ladigitale.dev/digiview/#/v/65aa2c55d0c84</a:t>
            </a:r>
            <a:endParaRPr lang="fr-FR" b="1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156825" y="660305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mtClean="0"/>
              <a:t>LES PROCEDES CHOREGRAPHIQUES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72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0447" y="65912"/>
            <a:ext cx="8915399" cy="1186113"/>
          </a:xfrm>
        </p:spPr>
        <p:txBody>
          <a:bodyPr/>
          <a:lstStyle/>
          <a:p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Dominique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Bagouet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: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Ribatz</a:t>
            </a:r>
            <a:r>
              <a:rPr lang="fr-FR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fr-FR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Ribatz</a:t>
            </a:r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76601" y="65912"/>
            <a:ext cx="8915399" cy="50588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>
                <a:hlinkClick r:id="rId3"/>
              </a:rPr>
              <a:t>https://ladigitale.dev/digiview/#/v/659fce6e68b4c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114671" y="4889769"/>
            <a:ext cx="2077329" cy="181588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A vous de jouer : retrouvez toutes les composantes et les procédés chorégraphiques illustrés dans cet extrait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5140">
            <a:off x="11322644" y="4332501"/>
            <a:ext cx="78035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1" y="1068308"/>
            <a:ext cx="3505199" cy="97631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DEMARCHE</a:t>
            </a:r>
            <a:br>
              <a:rPr lang="fr-FR" sz="2800" dirty="0" smtClean="0"/>
            </a:br>
            <a:r>
              <a:rPr lang="fr-FR" sz="2800" dirty="0" smtClean="0"/>
              <a:t> D’ ENSEIGNEMENT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3012" y="1068308"/>
            <a:ext cx="5486696" cy="578969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fr-FR" sz="2000" dirty="0" smtClean="0"/>
              <a:t> </a:t>
            </a:r>
          </a:p>
          <a:p>
            <a:pPr lvl="1"/>
            <a:endParaRPr lang="fr-FR" sz="2000" dirty="0"/>
          </a:p>
          <a:p>
            <a:pPr lvl="1"/>
            <a:r>
              <a:rPr lang="fr-FR" sz="6400" b="1" dirty="0" smtClean="0"/>
              <a:t>ECOUTE MUSICALE ET ENTREE  EN DANSE</a:t>
            </a:r>
          </a:p>
          <a:p>
            <a:pPr lvl="1">
              <a:buFontTx/>
              <a:buChar char="-"/>
            </a:pPr>
            <a:r>
              <a:rPr lang="fr-FR" sz="5600" dirty="0"/>
              <a:t>DANSER en suivant la musique</a:t>
            </a:r>
          </a:p>
          <a:p>
            <a:pPr lvl="1">
              <a:buFontTx/>
              <a:buChar char="-"/>
            </a:pPr>
            <a:r>
              <a:rPr lang="fr-FR" sz="5600" dirty="0" smtClean="0"/>
              <a:t>CONNAITRE </a:t>
            </a:r>
            <a:r>
              <a:rPr lang="fr-FR" sz="5600" dirty="0"/>
              <a:t>la musique</a:t>
            </a:r>
          </a:p>
          <a:p>
            <a:pPr lvl="1">
              <a:buFontTx/>
              <a:buChar char="-"/>
            </a:pPr>
            <a:r>
              <a:rPr lang="fr-FR" sz="5600" dirty="0" smtClean="0"/>
              <a:t>CODER </a:t>
            </a:r>
            <a:r>
              <a:rPr lang="fr-FR" sz="5600" dirty="0"/>
              <a:t>la structure musicale</a:t>
            </a:r>
          </a:p>
          <a:p>
            <a:pPr lvl="1"/>
            <a:endParaRPr lang="fr-FR" sz="4300" b="1" dirty="0" smtClean="0"/>
          </a:p>
          <a:p>
            <a:pPr lvl="1"/>
            <a:r>
              <a:rPr lang="fr-FR" sz="4300" b="1" dirty="0"/>
              <a:t> </a:t>
            </a:r>
            <a:r>
              <a:rPr lang="fr-FR" sz="6400" b="1" dirty="0" smtClean="0"/>
              <a:t>APPRENDRE UNE CHOREGRAPHIE EXISTANTE</a:t>
            </a:r>
          </a:p>
          <a:p>
            <a:pPr lvl="1">
              <a:buFontTx/>
              <a:buChar char="-"/>
            </a:pPr>
            <a:r>
              <a:rPr lang="fr-FR" sz="5600" dirty="0"/>
              <a:t>P</a:t>
            </a:r>
            <a:r>
              <a:rPr lang="fr-FR" sz="5600" dirty="0" smtClean="0"/>
              <a:t>ar imitation</a:t>
            </a:r>
          </a:p>
          <a:p>
            <a:pPr lvl="1">
              <a:buFontTx/>
              <a:buChar char="-"/>
            </a:pPr>
            <a:r>
              <a:rPr lang="fr-FR" sz="5600" dirty="0" smtClean="0"/>
              <a:t>En suivant les indications données par la musique (paroles du chant)</a:t>
            </a:r>
          </a:p>
          <a:p>
            <a:pPr lvl="1">
              <a:buFontTx/>
              <a:buChar char="-"/>
            </a:pPr>
            <a:r>
              <a:rPr lang="fr-FR" sz="5600" dirty="0" smtClean="0"/>
              <a:t>En décryptant une chorégraphie</a:t>
            </a:r>
          </a:p>
          <a:p>
            <a:pPr lvl="1"/>
            <a:endParaRPr lang="fr-FR" sz="4300" b="1" dirty="0" smtClean="0"/>
          </a:p>
          <a:p>
            <a:pPr lvl="1"/>
            <a:r>
              <a:rPr lang="fr-FR" sz="6400" b="1" dirty="0" smtClean="0"/>
              <a:t>CRÉER UNE CHOREGRAPHIE</a:t>
            </a:r>
          </a:p>
          <a:p>
            <a:pPr lvl="1">
              <a:buFontTx/>
              <a:buChar char="-"/>
            </a:pPr>
            <a:r>
              <a:rPr lang="fr-FR" sz="5600" dirty="0" smtClean="0"/>
              <a:t>Rechercher des figures</a:t>
            </a:r>
          </a:p>
          <a:p>
            <a:pPr lvl="1">
              <a:buFontTx/>
              <a:buChar char="-"/>
            </a:pPr>
            <a:r>
              <a:rPr lang="fr-FR" sz="5600" dirty="0" smtClean="0"/>
              <a:t>Mettre la chorégraphie en place</a:t>
            </a:r>
          </a:p>
          <a:p>
            <a:pPr lvl="1">
              <a:buFontTx/>
              <a:buChar char="-"/>
            </a:pPr>
            <a:r>
              <a:rPr lang="fr-FR" sz="5600" dirty="0" smtClean="0"/>
              <a:t>Un outil possible ; le jeu de cartes à danser </a:t>
            </a:r>
            <a:r>
              <a:rPr lang="fr-FR" sz="5600" dirty="0"/>
              <a:t/>
            </a:r>
            <a:br>
              <a:rPr lang="fr-FR" sz="5600" dirty="0"/>
            </a:br>
            <a:r>
              <a:rPr lang="fr-FR" sz="4300" dirty="0" smtClean="0"/>
              <a:t>                </a:t>
            </a:r>
            <a:endParaRPr lang="fr-FR" sz="4300" b="1" dirty="0" smtClean="0"/>
          </a:p>
          <a:p>
            <a:pPr marL="457200" lvl="1" indent="0">
              <a:buNone/>
            </a:pPr>
            <a:endParaRPr lang="fr-FR" sz="2800" dirty="0" smtClean="0"/>
          </a:p>
          <a:p>
            <a:pPr marL="457200" lvl="1" indent="0">
              <a:buNone/>
            </a:pPr>
            <a:endParaRPr lang="fr-FR" sz="2000" dirty="0"/>
          </a:p>
          <a:p>
            <a:pPr lvl="1">
              <a:buNone/>
            </a:pPr>
            <a:r>
              <a:rPr lang="fr-FR" sz="2000" dirty="0" smtClean="0"/>
              <a:t>      </a:t>
            </a:r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89212" y="2048064"/>
            <a:ext cx="3505199" cy="426243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Danses traditionnelles ou folkloriques </a:t>
            </a:r>
          </a:p>
          <a:p>
            <a:r>
              <a:rPr lang="fr-F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À partir du livret </a:t>
            </a:r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« Les écoles qui </a:t>
            </a:r>
            <a:r>
              <a:rPr lang="fr-FR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folkent</a:t>
            </a:r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»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101" y="4742480"/>
            <a:ext cx="2253418" cy="1377089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9791114" y="168812"/>
            <a:ext cx="2018594" cy="10691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Garder les traces de la danse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7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9211" y="1068308"/>
            <a:ext cx="3505199" cy="976312"/>
          </a:xfrm>
        </p:spPr>
        <p:txBody>
          <a:bodyPr>
            <a:normAutofit/>
          </a:bodyPr>
          <a:lstStyle/>
          <a:p>
            <a:r>
              <a:rPr lang="fr-FR" sz="2800" dirty="0" smtClean="0"/>
              <a:t>DEMARCHE</a:t>
            </a:r>
            <a:br>
              <a:rPr lang="fr-FR" sz="2800" dirty="0" smtClean="0"/>
            </a:br>
            <a:r>
              <a:rPr lang="fr-FR" sz="2800" dirty="0" smtClean="0"/>
              <a:t> D’ ENSEIGNEMENT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23012" y="1422400"/>
            <a:ext cx="5486696" cy="521087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lvl="1"/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 </a:t>
            </a:r>
          </a:p>
          <a:p>
            <a:pPr lvl="1"/>
            <a:endParaRPr lang="fr-FR" sz="2000" dirty="0"/>
          </a:p>
          <a:p>
            <a:pPr lvl="1"/>
            <a:r>
              <a:rPr lang="fr-FR" sz="3400" b="1" dirty="0" smtClean="0"/>
              <a:t> DANSER    </a:t>
            </a:r>
            <a:r>
              <a:rPr lang="fr-FR" sz="2800" dirty="0" smtClean="0"/>
              <a:t> </a:t>
            </a:r>
            <a:r>
              <a:rPr lang="fr-FR" sz="2000" dirty="0" smtClean="0"/>
              <a:t>           </a:t>
            </a:r>
          </a:p>
          <a:p>
            <a:pPr marL="457200" lvl="1" indent="0">
              <a:buNone/>
            </a:pPr>
            <a:r>
              <a:rPr lang="fr-FR" sz="3200" dirty="0" smtClean="0"/>
              <a:t>Explorer </a:t>
            </a:r>
            <a:r>
              <a:rPr lang="fr-FR" sz="3200" dirty="0"/>
              <a:t>: inventer</a:t>
            </a:r>
          </a:p>
          <a:p>
            <a:pPr lvl="1">
              <a:buNone/>
            </a:pPr>
            <a:r>
              <a:rPr lang="fr-FR" sz="3200" dirty="0" smtClean="0"/>
              <a:t>Enrichir  </a:t>
            </a:r>
            <a:r>
              <a:rPr lang="fr-FR" sz="3200" dirty="0"/>
              <a:t>: reproduire, modifier, </a:t>
            </a:r>
            <a:r>
              <a:rPr lang="fr-FR" sz="3200" dirty="0" smtClean="0"/>
              <a:t>diversifier en utilisant les composantes de la danse          </a:t>
            </a:r>
          </a:p>
          <a:p>
            <a:pPr lvl="1">
              <a:buNone/>
            </a:pPr>
            <a:r>
              <a:rPr lang="fr-FR" sz="3200" dirty="0" smtClean="0"/>
              <a:t> </a:t>
            </a:r>
          </a:p>
          <a:p>
            <a:pPr lvl="1"/>
            <a:r>
              <a:rPr lang="fr-FR" sz="2400" dirty="0" smtClean="0"/>
              <a:t> </a:t>
            </a:r>
            <a:r>
              <a:rPr lang="fr-FR" sz="3400" b="1" dirty="0" smtClean="0"/>
              <a:t>COMPOSER</a:t>
            </a:r>
          </a:p>
          <a:p>
            <a:pPr marL="457200" lvl="1" indent="0">
              <a:buNone/>
            </a:pPr>
            <a:r>
              <a:rPr lang="fr-FR" sz="3200" dirty="0" smtClean="0"/>
              <a:t>Choisir </a:t>
            </a:r>
            <a:r>
              <a:rPr lang="fr-FR" sz="3200" dirty="0"/>
              <a:t>– Transformer (intention</a:t>
            </a:r>
            <a:r>
              <a:rPr lang="fr-FR" sz="3200" dirty="0" smtClean="0"/>
              <a:t>) - </a:t>
            </a:r>
            <a:r>
              <a:rPr lang="fr-FR" sz="3200" dirty="0"/>
              <a:t>Construire : organiser – mémoriser..  </a:t>
            </a:r>
            <a:r>
              <a:rPr lang="fr-FR" sz="3200" dirty="0" smtClean="0"/>
              <a:t>En utilisant les procédés chorégraphiques        </a:t>
            </a:r>
            <a:endParaRPr lang="fr-FR" sz="3200" dirty="0"/>
          </a:p>
          <a:p>
            <a:pPr marL="457200" lvl="1" indent="0">
              <a:buNone/>
            </a:pPr>
            <a:endParaRPr lang="fr-FR" sz="2400" dirty="0" smtClean="0"/>
          </a:p>
          <a:p>
            <a:pPr lvl="1"/>
            <a:r>
              <a:rPr lang="fr-FR" sz="2800" dirty="0" smtClean="0"/>
              <a:t>  </a:t>
            </a:r>
            <a:r>
              <a:rPr lang="fr-FR" sz="3300" b="1" dirty="0"/>
              <a:t>COMMUNIQUER</a:t>
            </a:r>
            <a:r>
              <a:rPr lang="fr-FR" sz="3800" b="1" dirty="0"/>
              <a:t>  </a:t>
            </a:r>
            <a:endParaRPr lang="fr-FR" sz="3800" b="1" dirty="0" smtClean="0"/>
          </a:p>
          <a:p>
            <a:pPr marL="457200" lvl="1" indent="0">
              <a:buNone/>
            </a:pPr>
            <a:r>
              <a:rPr lang="fr-FR" sz="3200" dirty="0" smtClean="0"/>
              <a:t> </a:t>
            </a:r>
            <a:r>
              <a:rPr lang="fr-FR" sz="3200" dirty="0"/>
              <a:t>Présenter - regarder</a:t>
            </a:r>
          </a:p>
          <a:p>
            <a:pPr marL="457200" lvl="1" indent="0">
              <a:buNone/>
            </a:pPr>
            <a:endParaRPr lang="fr-FR" sz="2800" dirty="0" smtClean="0"/>
          </a:p>
          <a:p>
            <a:pPr marL="457200" lvl="1" indent="0">
              <a:buNone/>
            </a:pPr>
            <a:endParaRPr lang="fr-FR" sz="2000" dirty="0"/>
          </a:p>
          <a:p>
            <a:pPr lvl="1">
              <a:buNone/>
            </a:pPr>
            <a:r>
              <a:rPr lang="fr-FR" sz="2000" dirty="0" smtClean="0"/>
              <a:t>      </a:t>
            </a:r>
            <a:endParaRPr lang="fr-FR" sz="2000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89212" y="2048064"/>
            <a:ext cx="3505199" cy="426243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fr-FR" sz="1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Danse </a:t>
            </a:r>
            <a:r>
              <a:rPr lang="fr-F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 création ou contemporaine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57" y="3914273"/>
            <a:ext cx="2850106" cy="16114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819">
            <a:off x="9432768" y="455607"/>
            <a:ext cx="204843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INDUCTEURS - DECLENCHEURS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53064" y="1505252"/>
            <a:ext cx="9910471" cy="4975192"/>
          </a:xfrm>
        </p:spPr>
        <p:txBody>
          <a:bodyPr>
            <a:normAutofit fontScale="92500"/>
          </a:bodyPr>
          <a:lstStyle/>
          <a:p>
            <a:r>
              <a:rPr lang="fr-FR" sz="2000" dirty="0" smtClean="0"/>
              <a:t>Définition : élément à la base du projet qui favorise la mise en action des élèves</a:t>
            </a:r>
          </a:p>
          <a:p>
            <a:endParaRPr lang="fr-FR" dirty="0" smtClean="0"/>
          </a:p>
          <a:p>
            <a:r>
              <a:rPr lang="fr-FR" sz="2000" dirty="0" smtClean="0"/>
              <a:t>Exemples : </a:t>
            </a:r>
            <a:r>
              <a:rPr lang="fr-FR" dirty="0" smtClean="0"/>
              <a:t>	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			</a:t>
            </a:r>
          </a:p>
          <a:p>
            <a:pPr>
              <a:buNone/>
            </a:pPr>
            <a:r>
              <a:rPr lang="fr-FR" dirty="0" smtClean="0"/>
              <a:t>			</a:t>
            </a:r>
          </a:p>
          <a:p>
            <a:pPr>
              <a:buNone/>
            </a:pPr>
            <a:r>
              <a:rPr lang="fr-FR" dirty="0" smtClean="0"/>
              <a:t>			</a:t>
            </a:r>
          </a:p>
          <a:p>
            <a:pPr>
              <a:buNone/>
            </a:pPr>
            <a:r>
              <a:rPr lang="fr-FR" dirty="0" smtClean="0"/>
              <a:t>			</a:t>
            </a:r>
          </a:p>
          <a:p>
            <a:pPr>
              <a:buNone/>
            </a:pPr>
            <a:r>
              <a:rPr lang="fr-FR" dirty="0" smtClean="0"/>
              <a:t>      Exemples :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* Pina Bausch « les quatre saisons »</a:t>
            </a:r>
            <a:r>
              <a:rPr lang="fr-FR" dirty="0"/>
              <a:t/>
            </a:r>
            <a:br>
              <a:rPr lang="fr-FR" dirty="0"/>
            </a:br>
            <a:r>
              <a:rPr lang="fr-FR" dirty="0">
                <a:hlinkClick r:id="rId2"/>
              </a:rPr>
              <a:t>https://ladigitale.dev/digiview/#/v/659fcf282bb4a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     * Rock and Goal –</a:t>
            </a:r>
            <a:r>
              <a:rPr lang="fr-FR" dirty="0" err="1" smtClean="0"/>
              <a:t>Trailer</a:t>
            </a:r>
            <a:r>
              <a:rPr lang="fr-FR" dirty="0" smtClean="0"/>
              <a:t> (gestes sportifs)</a:t>
            </a:r>
            <a:r>
              <a:rPr lang="fr-FR" dirty="0"/>
              <a:t/>
            </a:r>
            <a:br>
              <a:rPr lang="fr-FR" dirty="0"/>
            </a:br>
            <a:r>
              <a:rPr lang="fr-FR" dirty="0">
                <a:hlinkClick r:id="rId3"/>
              </a:rPr>
              <a:t>https://ladigitale.dev/digiview/#/v/659fcf6225bb8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4223792" y="3476838"/>
            <a:ext cx="2016224" cy="93610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 corps</a:t>
            </a:r>
          </a:p>
        </p:txBody>
      </p:sp>
      <p:sp>
        <p:nvSpPr>
          <p:cNvPr id="5" name="Ellipse 4"/>
          <p:cNvSpPr/>
          <p:nvPr/>
        </p:nvSpPr>
        <p:spPr>
          <a:xfrm>
            <a:off x="10279360" y="3286321"/>
            <a:ext cx="1584176" cy="93610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Les thèmes</a:t>
            </a:r>
          </a:p>
        </p:txBody>
      </p:sp>
      <p:sp>
        <p:nvSpPr>
          <p:cNvPr id="6" name="Ellipse 5"/>
          <p:cNvSpPr/>
          <p:nvPr/>
        </p:nvSpPr>
        <p:spPr>
          <a:xfrm>
            <a:off x="6525101" y="3363588"/>
            <a:ext cx="2088232" cy="9361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Les gestes sportifs</a:t>
            </a:r>
          </a:p>
        </p:txBody>
      </p:sp>
      <p:sp>
        <p:nvSpPr>
          <p:cNvPr id="7" name="Ellipse 6"/>
          <p:cNvSpPr/>
          <p:nvPr/>
        </p:nvSpPr>
        <p:spPr>
          <a:xfrm>
            <a:off x="8034386" y="2362636"/>
            <a:ext cx="2520280" cy="9361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 monde sonore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6042749" y="4481500"/>
            <a:ext cx="2570584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 monde des objets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59180" y="3820898"/>
            <a:ext cx="1202432" cy="914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Les 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73181" y="2368181"/>
            <a:ext cx="1728192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Les gestes du quotidien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5574" y="4465341"/>
            <a:ext cx="12024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…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1203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DANSER C’EST QUOI 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i="1" dirty="0" smtClean="0">
                <a:latin typeface="Alef" panose="00000500000000000000" pitchFamily="2" charset="-79"/>
                <a:cs typeface="Alef" panose="00000500000000000000" pitchFamily="2" charset="-79"/>
              </a:rPr>
              <a:t>Un langage</a:t>
            </a:r>
            <a:endParaRPr lang="fr-FR" sz="2800" i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4210" y="4782068"/>
            <a:ext cx="7413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hlinkClick r:id="rId2"/>
            </a:endParaRPr>
          </a:p>
          <a:p>
            <a:r>
              <a:rPr lang="fr-FR" dirty="0" smtClean="0">
                <a:hlinkClick r:id="rId2"/>
              </a:rPr>
              <a:t> https</a:t>
            </a:r>
            <a:r>
              <a:rPr lang="fr-FR" dirty="0">
                <a:hlinkClick r:id="rId2"/>
              </a:rPr>
              <a:t>://www.radiofrance.fr/franceculture/danser-c-est-quoi-pour-bejart-josephine-baker-cunningham-8710826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30991" y="4402240"/>
            <a:ext cx="5795889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Ils, elles s’expriment ….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80703" y="500964"/>
            <a:ext cx="3368230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  <a:t>« Leurs </a:t>
            </a:r>
            <a:r>
              <a:rPr lang="fr-FR" sz="3200" dirty="0">
                <a:solidFill>
                  <a:srgbClr val="002060"/>
                </a:solidFill>
                <a:latin typeface="Kunstler Script" panose="030304020206070D0D06" pitchFamily="66" charset="0"/>
              </a:rPr>
              <a:t>mains parlent, </a:t>
            </a:r>
            <a: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  <a:t/>
            </a:r>
            <a:b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</a:br>
            <a: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  <a:t>et </a:t>
            </a:r>
            <a:r>
              <a:rPr lang="fr-FR" sz="3200" dirty="0">
                <a:solidFill>
                  <a:srgbClr val="002060"/>
                </a:solidFill>
                <a:latin typeface="Kunstler Script" panose="030304020206070D0D06" pitchFamily="66" charset="0"/>
              </a:rPr>
              <a:t>leurs pieds semblent </a:t>
            </a:r>
            <a: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  <a:t>écrire »2</a:t>
            </a:r>
          </a:p>
          <a:p>
            <a:endParaRPr lang="fr-FR" sz="3200" dirty="0" smtClean="0">
              <a:solidFill>
                <a:srgbClr val="002060"/>
              </a:solidFill>
              <a:latin typeface="Kunstler Script" panose="030304020206070D0D06" pitchFamily="66" charset="0"/>
            </a:endParaRPr>
          </a:p>
          <a:p>
            <a:r>
              <a:rPr lang="fr-FR" sz="3200" dirty="0" smtClean="0">
                <a:solidFill>
                  <a:srgbClr val="002060"/>
                </a:solidFill>
                <a:latin typeface="Kunstler Script" panose="030304020206070D0D06" pitchFamily="66" charset="0"/>
              </a:rPr>
              <a:t> l’Ame et la Danse</a:t>
            </a:r>
            <a:endParaRPr lang="fr-FR" sz="3200" dirty="0">
              <a:solidFill>
                <a:srgbClr val="002060"/>
              </a:solidFill>
              <a:latin typeface="Kunstler Script" panose="030304020206070D0D06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652" y="2563067"/>
            <a:ext cx="2321764" cy="11448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080" y="498385"/>
            <a:ext cx="2766336" cy="20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RESSOURCES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420837"/>
            <a:ext cx="8915400" cy="5331655"/>
          </a:xfrm>
        </p:spPr>
        <p:txBody>
          <a:bodyPr>
            <a:normAutofit/>
          </a:bodyPr>
          <a:lstStyle/>
          <a:p>
            <a:r>
              <a:rPr lang="fr-FR" sz="1400" b="1" dirty="0" smtClean="0">
                <a:solidFill>
                  <a:srgbClr val="0070C0"/>
                </a:solidFill>
              </a:rPr>
              <a:t>VOIR</a:t>
            </a:r>
          </a:p>
          <a:p>
            <a:pPr lvl="1"/>
            <a:r>
              <a:rPr lang="fr-FR" sz="1400" dirty="0" err="1" smtClean="0">
                <a:solidFill>
                  <a:srgbClr val="0070C0"/>
                </a:solidFill>
              </a:rPr>
              <a:t>Numéridanse</a:t>
            </a:r>
            <a:r>
              <a:rPr lang="fr-FR" sz="1400" dirty="0" smtClean="0">
                <a:solidFill>
                  <a:srgbClr val="0070C0"/>
                </a:solidFill>
              </a:rPr>
              <a:t> TV</a:t>
            </a:r>
          </a:p>
          <a:p>
            <a:pPr lvl="1"/>
            <a:r>
              <a:rPr lang="fr-FR" sz="1400" dirty="0">
                <a:solidFill>
                  <a:srgbClr val="0070C0"/>
                </a:solidFill>
              </a:rPr>
              <a:t>Radio France</a:t>
            </a:r>
          </a:p>
          <a:p>
            <a:pPr marL="0" indent="0">
              <a:buNone/>
            </a:pPr>
            <a:r>
              <a:rPr lang="fr-FR" sz="1400" dirty="0">
                <a:hlinkClick r:id="rId2"/>
              </a:rPr>
              <a:t> </a:t>
            </a:r>
            <a:r>
              <a:rPr lang="fr-FR" sz="1400" b="1" dirty="0">
                <a:hlinkClick r:id="rId3"/>
              </a:rPr>
              <a:t>Danser, c’est la vie</a:t>
            </a:r>
          </a:p>
          <a:p>
            <a:pPr marL="0" indent="0">
              <a:buNone/>
            </a:pPr>
            <a:r>
              <a:rPr lang="fr-FR" sz="1400" dirty="0">
                <a:hlinkClick r:id="rId3"/>
              </a:rPr>
              <a:t>https://www.radiofrance.fr/franceculture/podcasts/les-pieds-sur-terre/la-danse-c-est-la-vie-8294633</a:t>
            </a:r>
            <a:endParaRPr lang="fr-FR" sz="1400" dirty="0"/>
          </a:p>
          <a:p>
            <a:pPr marL="0" indent="0">
              <a:buNone/>
            </a:pPr>
            <a:r>
              <a:rPr lang="fr-FR" sz="1400" b="1" dirty="0">
                <a:solidFill>
                  <a:srgbClr val="002060"/>
                </a:solidFill>
                <a:hlinkClick r:id="rId4"/>
              </a:rPr>
              <a:t> </a:t>
            </a:r>
            <a:r>
              <a:rPr lang="fr-FR" sz="1400" b="1" u="sng" dirty="0">
                <a:solidFill>
                  <a:srgbClr val="002060"/>
                </a:solidFill>
                <a:hlinkClick r:id="rId4"/>
              </a:rPr>
              <a:t>Danser, une philosophie</a:t>
            </a:r>
          </a:p>
          <a:p>
            <a:pPr marL="0" indent="0">
              <a:buNone/>
            </a:pPr>
            <a:r>
              <a:rPr lang="fr-FR" sz="1400" dirty="0">
                <a:hlinkClick r:id="rId4"/>
              </a:rPr>
              <a:t>https://www.radiofrance.fr/franceculture/podcasts/le-journal-de-la-philo/danser-une-philosophie-3384162</a:t>
            </a:r>
            <a:endParaRPr lang="fr-FR" sz="1400" dirty="0"/>
          </a:p>
          <a:p>
            <a:pPr marL="457200" lvl="1" indent="0">
              <a:buNone/>
            </a:pPr>
            <a:endParaRPr lang="fr-FR" sz="1200" dirty="0" smtClean="0">
              <a:solidFill>
                <a:srgbClr val="0070C0"/>
              </a:solidFill>
            </a:endParaRPr>
          </a:p>
          <a:p>
            <a:r>
              <a:rPr lang="fr-FR" sz="1400" b="1" dirty="0" smtClean="0">
                <a:solidFill>
                  <a:srgbClr val="0070C0"/>
                </a:solidFill>
              </a:rPr>
              <a:t>PARTENAIRES </a:t>
            </a:r>
          </a:p>
          <a:p>
            <a:pPr lvl="1"/>
            <a:r>
              <a:rPr lang="fr-FR" sz="1200" dirty="0" smtClean="0">
                <a:solidFill>
                  <a:srgbClr val="0070C0"/>
                </a:solidFill>
              </a:rPr>
              <a:t>Le Dancing</a:t>
            </a:r>
          </a:p>
          <a:p>
            <a:pPr marL="457200" lvl="1" indent="0">
              <a:buNone/>
            </a:pPr>
            <a:r>
              <a:rPr lang="fr-FR" sz="1200" dirty="0" smtClean="0">
                <a:hlinkClick r:id="rId5" action="ppaction://hlinkfile"/>
              </a:rPr>
              <a:t>https</a:t>
            </a:r>
            <a:r>
              <a:rPr lang="fr-FR" sz="1200" dirty="0">
                <a:hlinkClick r:id="rId5" action="ppaction://hlinkfile"/>
              </a:rPr>
              <a:t>://</a:t>
            </a:r>
            <a:r>
              <a:rPr lang="fr-FR" sz="1200" dirty="0" smtClean="0">
                <a:hlinkClick r:id="rId5" action="ppaction://hlinkfile"/>
              </a:rPr>
              <a:t>www.ledancing.com</a:t>
            </a:r>
            <a:endParaRPr lang="fr-FR" sz="1200" dirty="0" smtClean="0"/>
          </a:p>
          <a:p>
            <a:pPr marL="0" indent="0">
              <a:buNone/>
            </a:pPr>
            <a:r>
              <a:rPr lang="fr-FR" sz="1400" dirty="0" err="1" smtClean="0"/>
              <a:t>Eduscol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	</a:t>
            </a:r>
            <a:r>
              <a:rPr lang="fr-FR" sz="1400" dirty="0" smtClean="0">
                <a:hlinkClick r:id="rId6"/>
              </a:rPr>
              <a:t>https://</a:t>
            </a:r>
            <a:r>
              <a:rPr lang="fr-FR" sz="1400" dirty="0">
                <a:hlinkClick r:id="rId6"/>
              </a:rPr>
              <a:t>eduscol.education.fr/169/education-physique-et-sportive-cycle-2</a:t>
            </a:r>
            <a:endParaRPr lang="fr-FR" sz="1400" dirty="0"/>
          </a:p>
          <a:p>
            <a:pPr marL="0" indent="0">
              <a:buNone/>
            </a:pPr>
            <a:r>
              <a:rPr lang="fr-FR" sz="1400" dirty="0"/>
              <a:t>Aller sur </a:t>
            </a:r>
            <a:r>
              <a:rPr lang="fr-FR" sz="1400" b="1" dirty="0"/>
              <a:t>Mettre en œuvre une situation d'apprentissage : exemple </a:t>
            </a:r>
            <a:r>
              <a:rPr lang="fr-FR" sz="1400" b="1" dirty="0" smtClean="0"/>
              <a:t>vidéo</a:t>
            </a:r>
            <a:endParaRPr lang="fr-FR" sz="14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5350" y="381842"/>
            <a:ext cx="2062306" cy="20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Des sites, des albums, des vidéos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04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2191" y="661182"/>
            <a:ext cx="10170942" cy="5846481"/>
          </a:xfrm>
        </p:spPr>
        <p:txBody>
          <a:bodyPr>
            <a:normAutofit lnSpcReduction="10000"/>
          </a:bodyPr>
          <a:lstStyle/>
          <a:p>
            <a:r>
              <a:rPr lang="fr-FR" sz="1400" b="1" dirty="0" smtClean="0">
                <a:solidFill>
                  <a:srgbClr val="0070C0"/>
                </a:solidFill>
              </a:rPr>
              <a:t>ENSEIGNER</a:t>
            </a:r>
            <a:r>
              <a:rPr lang="fr-FR" sz="1400" dirty="0" smtClean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fr-FR" sz="1400" dirty="0">
                <a:solidFill>
                  <a:srgbClr val="0070C0"/>
                </a:solidFill>
              </a:rPr>
              <a:t>EPS et Société</a:t>
            </a:r>
            <a:br>
              <a:rPr lang="fr-FR" sz="1400" dirty="0">
                <a:solidFill>
                  <a:srgbClr val="0070C0"/>
                </a:solidFill>
              </a:rPr>
            </a:br>
            <a:r>
              <a:rPr lang="fr-FR" sz="1400" dirty="0">
                <a:solidFill>
                  <a:srgbClr val="0070C0"/>
                </a:solidFill>
              </a:rPr>
              <a:t>	https://epsetsociete.fr/la-danse-cest-quoi</a:t>
            </a:r>
            <a:r>
              <a:rPr lang="fr-FR" sz="1400" dirty="0" smtClean="0">
                <a:solidFill>
                  <a:srgbClr val="0070C0"/>
                </a:solidFill>
              </a:rPr>
              <a:t>/</a:t>
            </a:r>
          </a:p>
          <a:p>
            <a:pPr lvl="1"/>
            <a:r>
              <a:rPr lang="fr-FR" sz="1400" dirty="0" smtClean="0">
                <a:solidFill>
                  <a:srgbClr val="0070C0"/>
                </a:solidFill>
              </a:rPr>
              <a:t>Petits pas de danse  -  - 10001 idées pour la classe – </a:t>
            </a:r>
            <a:r>
              <a:rPr lang="fr-FR" sz="1400" i="1" dirty="0" smtClean="0">
                <a:solidFill>
                  <a:srgbClr val="0070C0"/>
                </a:solidFill>
              </a:rPr>
              <a:t>Magnard </a:t>
            </a:r>
          </a:p>
          <a:p>
            <a:pPr lvl="1"/>
            <a:r>
              <a:rPr lang="fr-FR" sz="1400" dirty="0" smtClean="0">
                <a:solidFill>
                  <a:srgbClr val="0070C0"/>
                </a:solidFill>
              </a:rPr>
              <a:t>Danser avec les albums Jeunesse – Pascale Tardif – Laurence </a:t>
            </a:r>
            <a:r>
              <a:rPr lang="fr-FR" sz="1400" dirty="0" err="1" smtClean="0">
                <a:solidFill>
                  <a:srgbClr val="0070C0"/>
                </a:solidFill>
              </a:rPr>
              <a:t>Pagès</a:t>
            </a:r>
            <a:r>
              <a:rPr lang="fr-FR" sz="1400" dirty="0" smtClean="0">
                <a:solidFill>
                  <a:srgbClr val="0070C0"/>
                </a:solidFill>
              </a:rPr>
              <a:t> </a:t>
            </a:r>
            <a:r>
              <a:rPr lang="fr-FR" sz="1400" i="1" dirty="0" smtClean="0">
                <a:solidFill>
                  <a:srgbClr val="0070C0"/>
                </a:solidFill>
              </a:rPr>
              <a:t>– </a:t>
            </a:r>
            <a:r>
              <a:rPr lang="fr-FR" sz="1400" i="1" dirty="0" err="1" smtClean="0">
                <a:solidFill>
                  <a:srgbClr val="0070C0"/>
                </a:solidFill>
              </a:rPr>
              <a:t>Canopé</a:t>
            </a:r>
            <a:r>
              <a:rPr lang="fr-FR" sz="1400" i="1" dirty="0" smtClean="0">
                <a:solidFill>
                  <a:srgbClr val="0070C0"/>
                </a:solidFill>
              </a:rPr>
              <a:t> Editions</a:t>
            </a:r>
          </a:p>
          <a:p>
            <a:pPr lvl="1"/>
            <a:r>
              <a:rPr lang="fr-FR" sz="1400" i="1" dirty="0" smtClean="0">
                <a:solidFill>
                  <a:srgbClr val="0070C0"/>
                </a:solidFill>
              </a:rPr>
              <a:t>On danse ? – Nathalie Collantes et Julie </a:t>
            </a:r>
            <a:r>
              <a:rPr lang="fr-FR" sz="1400" i="1" dirty="0" err="1" smtClean="0">
                <a:solidFill>
                  <a:srgbClr val="0070C0"/>
                </a:solidFill>
              </a:rPr>
              <a:t>Salgues</a:t>
            </a:r>
            <a:r>
              <a:rPr lang="fr-FR" sz="1400" i="1" dirty="0" smtClean="0">
                <a:solidFill>
                  <a:srgbClr val="0070C0"/>
                </a:solidFill>
              </a:rPr>
              <a:t> – </a:t>
            </a:r>
            <a:r>
              <a:rPr lang="fr-FR" sz="1400" i="1" dirty="0" err="1" smtClean="0">
                <a:solidFill>
                  <a:srgbClr val="0070C0"/>
                </a:solidFill>
              </a:rPr>
              <a:t>Scérén</a:t>
            </a:r>
            <a:r>
              <a:rPr lang="fr-FR" sz="1400" i="1" dirty="0" smtClean="0">
                <a:solidFill>
                  <a:srgbClr val="0070C0"/>
                </a:solidFill>
              </a:rPr>
              <a:t> (services culture Editions pour l’éducation nationale)</a:t>
            </a:r>
          </a:p>
          <a:p>
            <a:pPr lvl="1"/>
            <a:r>
              <a:rPr lang="fr-FR" sz="1400" b="1" dirty="0">
                <a:solidFill>
                  <a:srgbClr val="0070C0"/>
                </a:solidFill>
              </a:rPr>
              <a:t>Sites départementaux</a:t>
            </a:r>
          </a:p>
          <a:p>
            <a:pPr marL="457200" lvl="1" indent="0">
              <a:buNone/>
            </a:pPr>
            <a:r>
              <a:rPr lang="fr-FR" sz="1400" dirty="0">
                <a:hlinkClick r:id="rId2"/>
              </a:rPr>
              <a:t>https://prim50.ac-normandie.fr/Rondes-et-jeux-chantes</a:t>
            </a:r>
            <a:endParaRPr lang="fr-FR" sz="1400" dirty="0"/>
          </a:p>
          <a:p>
            <a:pPr marL="0" indent="0">
              <a:buNone/>
            </a:pPr>
            <a:r>
              <a:rPr lang="fr-FR" sz="1400" b="1" dirty="0" smtClean="0">
                <a:solidFill>
                  <a:srgbClr val="0070C0"/>
                </a:solidFill>
              </a:rPr>
              <a:t>	EDUSCOL</a:t>
            </a:r>
            <a:endParaRPr lang="fr-FR" sz="1400" b="1" dirty="0">
              <a:solidFill>
                <a:srgbClr val="0070C0"/>
              </a:solidFill>
            </a:endParaRPr>
          </a:p>
          <a:p>
            <a:pPr lvl="1"/>
            <a:r>
              <a:rPr lang="fr-FR" sz="1400" dirty="0"/>
              <a:t>ressources EDUSCOL sur la démarche de création en danse (C2) : </a:t>
            </a:r>
          </a:p>
          <a:p>
            <a:pPr lvl="1"/>
            <a:r>
              <a:rPr lang="fr-FR" sz="1400" dirty="0">
                <a:hlinkClick r:id="rId3" tooltip="Batir un module en lancer (PDF-200.86 Ko-Nouvelle fenêtre)"/>
              </a:rPr>
              <a:t>Fiche de préparation d’une séance de danse</a:t>
            </a:r>
            <a:endParaRPr lang="fr-FR" sz="1400" dirty="0"/>
          </a:p>
          <a:p>
            <a:pPr lvl="1"/>
            <a:r>
              <a:rPr lang="fr-FR" sz="1400" dirty="0">
                <a:hlinkClick r:id="rId4" tooltip="RA16_C2_EPS_doc_10_ex_danse_N.D (PDF-182.42 Ko-Nouvelle fenêtre)"/>
              </a:rPr>
              <a:t>Fiche de présentation des vidéos d’une séance de danse</a:t>
            </a:r>
            <a:endParaRPr lang="fr-FR" sz="1400" dirty="0"/>
          </a:p>
          <a:p>
            <a:pPr lvl="1"/>
            <a:r>
              <a:rPr lang="fr-FR" sz="1400" dirty="0">
                <a:hlinkClick r:id="rId5"/>
              </a:rPr>
              <a:t>Vidéo 1 : l’interview de l’enseignant</a:t>
            </a:r>
            <a:endParaRPr lang="fr-FR" sz="1400" dirty="0"/>
          </a:p>
          <a:p>
            <a:pPr lvl="1"/>
            <a:r>
              <a:rPr lang="fr-FR" sz="1400" dirty="0">
                <a:hlinkClick r:id="rId6"/>
              </a:rPr>
              <a:t>Vidéo 2 : la mise en place de la situation</a:t>
            </a:r>
            <a:endParaRPr lang="fr-FR" sz="1400" dirty="0"/>
          </a:p>
          <a:p>
            <a:pPr lvl="1"/>
            <a:r>
              <a:rPr lang="fr-FR" sz="1400" dirty="0">
                <a:hlinkClick r:id="rId7"/>
              </a:rPr>
              <a:t>Vidéo 3 : l’activité des élèves</a:t>
            </a:r>
            <a:endParaRPr lang="fr-FR" sz="1400" dirty="0"/>
          </a:p>
          <a:p>
            <a:pPr lvl="1"/>
            <a:r>
              <a:rPr lang="fr-FR" sz="1400" dirty="0">
                <a:hlinkClick r:id="rId8"/>
              </a:rPr>
              <a:t>Vidéo 4 : la régulation des apprentissages</a:t>
            </a:r>
            <a:endParaRPr lang="fr-FR" sz="1400" dirty="0"/>
          </a:p>
          <a:p>
            <a:pPr lvl="1"/>
            <a:r>
              <a:rPr lang="fr-FR" sz="1400" dirty="0">
                <a:hlinkClick r:id="rId9"/>
              </a:rPr>
              <a:t>Vidéo 5 : le bilan et les perspectives</a:t>
            </a:r>
            <a:endParaRPr lang="fr-FR" sz="1400" dirty="0"/>
          </a:p>
          <a:p>
            <a:pPr lvl="1"/>
            <a:r>
              <a:rPr lang="fr-FR" sz="1400" dirty="0">
                <a:hlinkClick r:id="rId10"/>
              </a:rPr>
              <a:t>Vidéo 6 : les cinq moments clés en continu</a:t>
            </a:r>
            <a:endParaRPr lang="fr-FR" sz="1400" dirty="0"/>
          </a:p>
          <a:p>
            <a:pPr lvl="1"/>
            <a:endParaRPr lang="fr-FR" sz="1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81" y="4675823"/>
            <a:ext cx="1855652" cy="19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2133600"/>
            <a:ext cx="9199514" cy="3777622"/>
          </a:xfrm>
        </p:spPr>
        <p:txBody>
          <a:bodyPr>
            <a:normAutofit/>
          </a:bodyPr>
          <a:lstStyle/>
          <a:p>
            <a:endParaRPr lang="fr-FR" sz="1400" b="1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fr-FR" sz="1400" dirty="0" smtClean="0"/>
          </a:p>
          <a:p>
            <a:pPr lvl="1"/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93" y="516556"/>
            <a:ext cx="4459457" cy="1323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8460" y="2256691"/>
            <a:ext cx="1003026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ALBUMS </a:t>
            </a:r>
          </a:p>
          <a:p>
            <a:r>
              <a:rPr lang="fr-FR" dirty="0">
                <a:solidFill>
                  <a:srgbClr val="0070C0"/>
                </a:solidFill>
              </a:rPr>
              <a:t>	</a:t>
            </a: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  </a:t>
            </a:r>
            <a:r>
              <a:rPr lang="fr-FR" sz="1400" dirty="0">
                <a:solidFill>
                  <a:srgbClr val="0070C0"/>
                </a:solidFill>
              </a:rPr>
              <a:t>- Les sept secrets de Monsieur Unisson – Lou </a:t>
            </a:r>
            <a:r>
              <a:rPr lang="fr-FR" sz="1400" dirty="0" err="1">
                <a:solidFill>
                  <a:srgbClr val="0070C0"/>
                </a:solidFill>
              </a:rPr>
              <a:t>Tarr</a:t>
            </a:r>
            <a:r>
              <a:rPr lang="fr-FR" sz="1400" dirty="0">
                <a:solidFill>
                  <a:srgbClr val="0070C0"/>
                </a:solidFill>
              </a:rPr>
              <a:t>- Marion Devaux – </a:t>
            </a:r>
            <a:r>
              <a:rPr lang="fr-FR" sz="1400" i="1" dirty="0">
                <a:solidFill>
                  <a:srgbClr val="0070C0"/>
                </a:solidFill>
              </a:rPr>
              <a:t>Edition Revue </a:t>
            </a:r>
            <a:r>
              <a:rPr lang="fr-FR" sz="1400" i="1" dirty="0" smtClean="0">
                <a:solidFill>
                  <a:srgbClr val="0070C0"/>
                </a:solidFill>
              </a:rPr>
              <a:t>EPS</a:t>
            </a:r>
            <a:endParaRPr lang="fr-FR" sz="1400" i="1" dirty="0">
              <a:solidFill>
                <a:srgbClr val="0070C0"/>
              </a:solidFill>
            </a:endParaRPr>
          </a:p>
          <a:p>
            <a:r>
              <a:rPr lang="fr-FR" sz="1400" dirty="0" smtClean="0">
                <a:solidFill>
                  <a:srgbClr val="0070C0"/>
                </a:solidFill>
              </a:rPr>
              <a:t>   </a:t>
            </a:r>
            <a:r>
              <a:rPr lang="fr-FR" sz="1400" dirty="0">
                <a:solidFill>
                  <a:srgbClr val="0070C0"/>
                </a:solidFill>
              </a:rPr>
              <a:t>- La danse des mains – Hervé </a:t>
            </a:r>
            <a:r>
              <a:rPr lang="fr-FR" sz="1400" dirty="0" err="1">
                <a:solidFill>
                  <a:srgbClr val="0070C0"/>
                </a:solidFill>
              </a:rPr>
              <a:t>Tullé</a:t>
            </a:r>
            <a:r>
              <a:rPr lang="fr-FR" sz="1400" dirty="0">
                <a:solidFill>
                  <a:srgbClr val="0070C0"/>
                </a:solidFill>
              </a:rPr>
              <a:t> – </a:t>
            </a:r>
            <a:r>
              <a:rPr lang="fr-FR" sz="1400" i="1" dirty="0">
                <a:solidFill>
                  <a:srgbClr val="0070C0"/>
                </a:solidFill>
              </a:rPr>
              <a:t>Bayard Editions Jeunesse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smtClean="0">
                <a:solidFill>
                  <a:srgbClr val="0070C0"/>
                </a:solidFill>
              </a:rPr>
              <a:t>  </a:t>
            </a:r>
            <a:r>
              <a:rPr lang="fr-FR" sz="1400" dirty="0">
                <a:solidFill>
                  <a:srgbClr val="0070C0"/>
                </a:solidFill>
              </a:rPr>
              <a:t>- Danse – Hervé </a:t>
            </a:r>
            <a:r>
              <a:rPr lang="fr-FR" sz="1400" dirty="0" err="1">
                <a:solidFill>
                  <a:srgbClr val="0070C0"/>
                </a:solidFill>
              </a:rPr>
              <a:t>Tullé</a:t>
            </a:r>
            <a:r>
              <a:rPr lang="fr-FR" sz="1400" dirty="0">
                <a:solidFill>
                  <a:srgbClr val="0070C0"/>
                </a:solidFill>
              </a:rPr>
              <a:t> - </a:t>
            </a:r>
            <a:r>
              <a:rPr lang="fr-FR" sz="1400" i="1" dirty="0">
                <a:solidFill>
                  <a:srgbClr val="0070C0"/>
                </a:solidFill>
              </a:rPr>
              <a:t>Bayard Editions Jeunesse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 smtClean="0">
                <a:solidFill>
                  <a:srgbClr val="0070C0"/>
                </a:solidFill>
              </a:rPr>
              <a:t>   </a:t>
            </a:r>
            <a:r>
              <a:rPr lang="fr-FR" sz="1400" dirty="0">
                <a:solidFill>
                  <a:srgbClr val="0070C0"/>
                </a:solidFill>
              </a:rPr>
              <a:t>- </a:t>
            </a:r>
            <a:r>
              <a:rPr lang="fr-FR" sz="1400" dirty="0" err="1">
                <a:solidFill>
                  <a:srgbClr val="0070C0"/>
                </a:solidFill>
              </a:rPr>
              <a:t>Tournicotte</a:t>
            </a:r>
            <a:r>
              <a:rPr lang="fr-FR" sz="1400" dirty="0">
                <a:solidFill>
                  <a:srgbClr val="0070C0"/>
                </a:solidFill>
              </a:rPr>
              <a:t> – Magali </a:t>
            </a:r>
            <a:r>
              <a:rPr lang="fr-FR" sz="1400" dirty="0" err="1">
                <a:solidFill>
                  <a:srgbClr val="0070C0"/>
                </a:solidFill>
              </a:rPr>
              <a:t>Bonniol</a:t>
            </a:r>
            <a:r>
              <a:rPr lang="fr-FR" sz="1400" dirty="0">
                <a:solidFill>
                  <a:srgbClr val="0070C0"/>
                </a:solidFill>
              </a:rPr>
              <a:t> – </a:t>
            </a:r>
            <a:r>
              <a:rPr lang="fr-FR" sz="1400" i="1" dirty="0">
                <a:solidFill>
                  <a:srgbClr val="0070C0"/>
                </a:solidFill>
              </a:rPr>
              <a:t>L’école des loisirs</a:t>
            </a:r>
          </a:p>
          <a:p>
            <a:r>
              <a:rPr lang="fr-FR" sz="1400" i="1" dirty="0">
                <a:solidFill>
                  <a:srgbClr val="0070C0"/>
                </a:solidFill>
              </a:rPr>
              <a:t> </a:t>
            </a:r>
            <a:r>
              <a:rPr lang="fr-FR" sz="1400" i="1" dirty="0" smtClean="0">
                <a:solidFill>
                  <a:srgbClr val="0070C0"/>
                </a:solidFill>
              </a:rPr>
              <a:t>  </a:t>
            </a:r>
            <a:r>
              <a:rPr lang="fr-FR" sz="1400" i="1" dirty="0">
                <a:solidFill>
                  <a:srgbClr val="0070C0"/>
                </a:solidFill>
              </a:rPr>
              <a:t>- La Danse de Doris – Marie Poirier – Grandes personnes</a:t>
            </a:r>
          </a:p>
          <a:p>
            <a:r>
              <a:rPr lang="fr-FR" sz="1400" i="1" dirty="0">
                <a:solidFill>
                  <a:srgbClr val="0070C0"/>
                </a:solidFill>
              </a:rPr>
              <a:t> </a:t>
            </a:r>
            <a:r>
              <a:rPr lang="fr-FR" sz="1400" i="1" dirty="0" smtClean="0">
                <a:solidFill>
                  <a:srgbClr val="0070C0"/>
                </a:solidFill>
              </a:rPr>
              <a:t>  </a:t>
            </a:r>
            <a:r>
              <a:rPr lang="fr-FR" sz="1400" i="1" dirty="0">
                <a:solidFill>
                  <a:srgbClr val="0070C0"/>
                </a:solidFill>
              </a:rPr>
              <a:t>-  Collection </a:t>
            </a:r>
            <a:r>
              <a:rPr lang="fr-FR" sz="1400" i="1" dirty="0" err="1">
                <a:solidFill>
                  <a:srgbClr val="0070C0"/>
                </a:solidFill>
              </a:rPr>
              <a:t>Dançer</a:t>
            </a:r>
            <a:r>
              <a:rPr lang="fr-FR" sz="1400" i="1" dirty="0">
                <a:solidFill>
                  <a:srgbClr val="0070C0"/>
                </a:solidFill>
              </a:rPr>
              <a:t> : </a:t>
            </a:r>
            <a:br>
              <a:rPr lang="fr-FR" sz="1400" i="1" dirty="0">
                <a:solidFill>
                  <a:srgbClr val="0070C0"/>
                </a:solidFill>
              </a:rPr>
            </a:br>
            <a:r>
              <a:rPr lang="fr-FR" sz="1400" i="1" dirty="0">
                <a:solidFill>
                  <a:srgbClr val="0070C0"/>
                </a:solidFill>
              </a:rPr>
              <a:t>            </a:t>
            </a:r>
            <a:r>
              <a:rPr lang="fr-FR" sz="1400" i="1" dirty="0" smtClean="0">
                <a:solidFill>
                  <a:srgbClr val="0070C0"/>
                </a:solidFill>
              </a:rPr>
              <a:t> </a:t>
            </a:r>
            <a:r>
              <a:rPr lang="fr-FR" sz="1400" i="1" dirty="0">
                <a:solidFill>
                  <a:srgbClr val="0070C0"/>
                </a:solidFill>
              </a:rPr>
              <a:t>¤  De pas en pas  ou l’abrégé fertile des pas de danse - </a:t>
            </a:r>
            <a:r>
              <a:rPr lang="fr-FR" sz="1400" dirty="0" err="1">
                <a:solidFill>
                  <a:srgbClr val="0070C0"/>
                </a:solidFill>
              </a:rPr>
              <a:t>Daphne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70C0"/>
                </a:solidFill>
              </a:rPr>
              <a:t>Koutsafti</a:t>
            </a:r>
            <a:r>
              <a:rPr lang="fr-FR" sz="1400" dirty="0">
                <a:solidFill>
                  <a:srgbClr val="0070C0"/>
                </a:solidFill>
              </a:rPr>
              <a:t>, Mary </a:t>
            </a:r>
            <a:r>
              <a:rPr lang="fr-FR" sz="1400" dirty="0" err="1">
                <a:solidFill>
                  <a:srgbClr val="0070C0"/>
                </a:solidFill>
              </a:rPr>
              <a:t>Chebbah</a:t>
            </a:r>
            <a:r>
              <a:rPr lang="fr-FR" sz="1400" dirty="0">
                <a:solidFill>
                  <a:srgbClr val="0070C0"/>
                </a:solidFill>
              </a:rPr>
              <a:t> – </a:t>
            </a:r>
            <a:r>
              <a:rPr lang="fr-FR" sz="1400" i="1" dirty="0">
                <a:solidFill>
                  <a:srgbClr val="0070C0"/>
                </a:solidFill>
              </a:rPr>
              <a:t>Quadrille</a:t>
            </a:r>
          </a:p>
          <a:p>
            <a:r>
              <a:rPr lang="fr-FR" sz="1400" i="1" dirty="0">
                <a:solidFill>
                  <a:srgbClr val="0070C0"/>
                </a:solidFill>
              </a:rPr>
              <a:t>             </a:t>
            </a:r>
            <a:r>
              <a:rPr lang="fr-FR" sz="1400" i="1" dirty="0" smtClean="0">
                <a:solidFill>
                  <a:srgbClr val="0070C0"/>
                </a:solidFill>
              </a:rPr>
              <a:t>¤  </a:t>
            </a:r>
            <a:r>
              <a:rPr lang="fr-FR" sz="1400" dirty="0">
                <a:solidFill>
                  <a:srgbClr val="0070C0"/>
                </a:solidFill>
              </a:rPr>
              <a:t>A contrario ou la danse contrariée - Mary </a:t>
            </a:r>
            <a:r>
              <a:rPr lang="fr-FR" sz="1400" dirty="0" err="1">
                <a:solidFill>
                  <a:srgbClr val="0070C0"/>
                </a:solidFill>
              </a:rPr>
              <a:t>Chebbah</a:t>
            </a:r>
            <a:r>
              <a:rPr lang="fr-FR" sz="1400" dirty="0">
                <a:solidFill>
                  <a:srgbClr val="0070C0"/>
                </a:solidFill>
              </a:rPr>
              <a:t>, Bérangère </a:t>
            </a:r>
            <a:r>
              <a:rPr lang="fr-FR" sz="1400" dirty="0" err="1">
                <a:solidFill>
                  <a:srgbClr val="0070C0"/>
                </a:solidFill>
              </a:rPr>
              <a:t>Vallour</a:t>
            </a:r>
            <a:r>
              <a:rPr lang="fr-FR" sz="1400" dirty="0">
                <a:solidFill>
                  <a:srgbClr val="0070C0"/>
                </a:solidFill>
              </a:rPr>
              <a:t> – </a:t>
            </a:r>
            <a:r>
              <a:rPr lang="fr-FR" sz="1400" i="1" dirty="0">
                <a:solidFill>
                  <a:srgbClr val="0070C0"/>
                </a:solidFill>
              </a:rPr>
              <a:t>Quadrille</a:t>
            </a:r>
          </a:p>
          <a:p>
            <a:r>
              <a:rPr lang="fr-FR" sz="1400" i="1" dirty="0">
                <a:solidFill>
                  <a:srgbClr val="0070C0"/>
                </a:solidFill>
              </a:rPr>
              <a:t>	   </a:t>
            </a:r>
            <a:r>
              <a:rPr lang="fr-FR" sz="1400" i="1" dirty="0" smtClean="0">
                <a:solidFill>
                  <a:srgbClr val="0070C0"/>
                </a:solidFill>
              </a:rPr>
              <a:t> </a:t>
            </a:r>
            <a:r>
              <a:rPr lang="fr-FR" sz="1400" i="1" dirty="0">
                <a:solidFill>
                  <a:srgbClr val="0070C0"/>
                </a:solidFill>
              </a:rPr>
              <a:t>¤  Ici , là et autour entre danse et nature – Patricia Ferrara – Quadrille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418" y="4736914"/>
            <a:ext cx="2713307" cy="20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9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ALLER PLUS LOIN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44646" y="1510612"/>
            <a:ext cx="4597979" cy="5347388"/>
          </a:xfrm>
        </p:spPr>
        <p:txBody>
          <a:bodyPr/>
          <a:lstStyle/>
          <a:p>
            <a:r>
              <a:rPr lang="fr-FR" dirty="0" smtClean="0"/>
              <a:t>Retrouver des procédés chorégraphiques dans ces vidéos :</a:t>
            </a:r>
          </a:p>
          <a:p>
            <a:pPr marL="0" indent="0">
              <a:buNone/>
            </a:pPr>
            <a:endParaRPr lang="fr-FR" sz="14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1400" i="1" dirty="0" smtClean="0">
                <a:solidFill>
                  <a:srgbClr val="7030A0"/>
                </a:solidFill>
              </a:rPr>
              <a:t>&gt; </a:t>
            </a:r>
            <a:r>
              <a:rPr lang="fr-FR" sz="1400" i="1" dirty="0" err="1">
                <a:solidFill>
                  <a:srgbClr val="7030A0"/>
                </a:solidFill>
              </a:rPr>
              <a:t>Batsheva</a:t>
            </a:r>
            <a:r>
              <a:rPr lang="fr-FR" sz="1400" i="1" dirty="0">
                <a:solidFill>
                  <a:srgbClr val="7030A0"/>
                </a:solidFill>
              </a:rPr>
              <a:t> Danse </a:t>
            </a:r>
            <a:r>
              <a:rPr lang="fr-FR" sz="1400" i="1" dirty="0" err="1">
                <a:solidFill>
                  <a:srgbClr val="7030A0"/>
                </a:solidFill>
              </a:rPr>
              <a:t>Company</a:t>
            </a:r>
            <a:r>
              <a:rPr lang="fr-FR" sz="1400" i="1" dirty="0">
                <a:solidFill>
                  <a:srgbClr val="7030A0"/>
                </a:solidFill>
              </a:rPr>
              <a:t> : </a:t>
            </a:r>
            <a:r>
              <a:rPr lang="fr-FR" sz="1400" i="1" dirty="0" err="1">
                <a:solidFill>
                  <a:srgbClr val="7030A0"/>
                </a:solidFill>
              </a:rPr>
              <a:t>Echad</a:t>
            </a:r>
            <a:r>
              <a:rPr lang="fr-FR" sz="1400" i="1" dirty="0">
                <a:solidFill>
                  <a:srgbClr val="7030A0"/>
                </a:solidFill>
              </a:rPr>
              <a:t> Mi </a:t>
            </a:r>
            <a:r>
              <a:rPr lang="fr-FR" sz="1400" i="1" dirty="0" err="1" smtClean="0">
                <a:solidFill>
                  <a:srgbClr val="7030A0"/>
                </a:solidFill>
              </a:rPr>
              <a:t>Yodea</a:t>
            </a:r>
            <a:r>
              <a:rPr lang="fr-FR" sz="1400" i="1" dirty="0">
                <a:solidFill>
                  <a:srgbClr val="7030A0"/>
                </a:solidFill>
              </a:rPr>
              <a:t/>
            </a:r>
            <a:br>
              <a:rPr lang="fr-FR" sz="1400" i="1" dirty="0">
                <a:solidFill>
                  <a:srgbClr val="7030A0"/>
                </a:solidFill>
              </a:rPr>
            </a:br>
            <a:r>
              <a:rPr lang="fr-FR" sz="1400" i="1" dirty="0" smtClean="0">
                <a:solidFill>
                  <a:srgbClr val="7030A0"/>
                </a:solidFill>
                <a:hlinkClick r:id="rId2"/>
              </a:rPr>
              <a:t>https</a:t>
            </a:r>
            <a:r>
              <a:rPr lang="fr-FR" sz="1400" i="1" dirty="0">
                <a:solidFill>
                  <a:srgbClr val="7030A0"/>
                </a:solidFill>
                <a:hlinkClick r:id="rId2"/>
              </a:rPr>
              <a:t>://ladigitale.dev/digiview/#/</a:t>
            </a:r>
            <a:r>
              <a:rPr lang="fr-FR" sz="1400" i="1" dirty="0" smtClean="0">
                <a:solidFill>
                  <a:srgbClr val="7030A0"/>
                </a:solidFill>
                <a:hlinkClick r:id="rId2"/>
              </a:rPr>
              <a:t>v/659fcfa8a57c6</a:t>
            </a:r>
            <a:r>
              <a:rPr lang="fr-FR" sz="1400" i="1" dirty="0" smtClean="0">
                <a:solidFill>
                  <a:srgbClr val="7030A0"/>
                </a:solidFill>
              </a:rPr>
              <a:t/>
            </a:r>
            <a:br>
              <a:rPr lang="fr-FR" sz="1400" i="1" dirty="0" smtClean="0">
                <a:solidFill>
                  <a:srgbClr val="7030A0"/>
                </a:solidFill>
              </a:rPr>
            </a:br>
            <a:r>
              <a:rPr lang="fr-FR" sz="1400" i="1" dirty="0" smtClean="0">
                <a:solidFill>
                  <a:srgbClr val="7030A0"/>
                </a:solidFill>
              </a:rPr>
              <a:t/>
            </a:r>
            <a:br>
              <a:rPr lang="fr-FR" sz="1400" i="1" dirty="0" smtClean="0">
                <a:solidFill>
                  <a:srgbClr val="7030A0"/>
                </a:solidFill>
              </a:rPr>
            </a:br>
            <a:endParaRPr lang="fr-FR" sz="14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1400" i="1" dirty="0">
              <a:solidFill>
                <a:srgbClr val="7030A0"/>
              </a:solidFill>
              <a:latin typeface="+mj-lt"/>
            </a:endParaRPr>
          </a:p>
          <a:p>
            <a:pPr marL="0" indent="0">
              <a:buNone/>
            </a:pPr>
            <a:endParaRPr lang="fr-FR" sz="1400" i="1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8996" y="3157163"/>
            <a:ext cx="5178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400" i="1" dirty="0">
                <a:solidFill>
                  <a:srgbClr val="7030A0"/>
                </a:solidFill>
              </a:rPr>
              <a:t>Alexandre </a:t>
            </a:r>
            <a:r>
              <a:rPr lang="fr-FR" sz="1400" i="1" dirty="0" err="1">
                <a:solidFill>
                  <a:srgbClr val="7030A0"/>
                </a:solidFill>
              </a:rPr>
              <a:t>Desplat</a:t>
            </a:r>
            <a:r>
              <a:rPr lang="fr-FR" sz="1400" i="1" dirty="0">
                <a:solidFill>
                  <a:srgbClr val="7030A0"/>
                </a:solidFill>
              </a:rPr>
              <a:t> : « The </a:t>
            </a:r>
            <a:r>
              <a:rPr lang="fr-FR" sz="1400" i="1" dirty="0" err="1">
                <a:solidFill>
                  <a:srgbClr val="7030A0"/>
                </a:solidFill>
              </a:rPr>
              <a:t>mirror</a:t>
            </a:r>
            <a:r>
              <a:rPr lang="fr-FR" sz="1400" i="1" dirty="0">
                <a:solidFill>
                  <a:srgbClr val="7030A0"/>
                </a:solidFill>
              </a:rPr>
              <a:t> </a:t>
            </a:r>
            <a:r>
              <a:rPr lang="fr-FR" sz="1400" i="1" dirty="0" smtClean="0">
                <a:solidFill>
                  <a:srgbClr val="7030A0"/>
                </a:solidFill>
              </a:rPr>
              <a:t>»</a:t>
            </a:r>
          </a:p>
          <a:p>
            <a:r>
              <a:rPr lang="fr-FR" sz="1400" i="1" dirty="0">
                <a:solidFill>
                  <a:srgbClr val="7030A0"/>
                </a:solidFill>
                <a:hlinkClick r:id="rId3"/>
              </a:rPr>
              <a:t>https://ladigitale.dev/digiview/#/v/659fcfe55d398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1143" y="3804888"/>
            <a:ext cx="490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400" i="1" dirty="0">
                <a:solidFill>
                  <a:srgbClr val="7030A0"/>
                </a:solidFill>
              </a:rPr>
              <a:t>Les Pieds Dans l’Bal : Cercle </a:t>
            </a:r>
            <a:r>
              <a:rPr lang="fr-FR" sz="1400" i="1" dirty="0" smtClean="0">
                <a:solidFill>
                  <a:srgbClr val="7030A0"/>
                </a:solidFill>
              </a:rPr>
              <a:t>circassien</a:t>
            </a:r>
          </a:p>
          <a:p>
            <a:r>
              <a:rPr lang="fr-FR" sz="1400" i="1" dirty="0">
                <a:solidFill>
                  <a:srgbClr val="7030A0"/>
                </a:solidFill>
                <a:hlinkClick r:id="rId4"/>
              </a:rPr>
              <a:t>https://ladigitale.dev/digiview/#/v/659fd0348f833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66384" y="44590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fr-FR" sz="1400" i="1" dirty="0" smtClean="0">
                <a:solidFill>
                  <a:srgbClr val="7030A0"/>
                </a:solidFill>
              </a:rPr>
              <a:t>&gt; Danses </a:t>
            </a:r>
            <a:r>
              <a:rPr lang="fr-FR" sz="1400" i="1" dirty="0">
                <a:solidFill>
                  <a:srgbClr val="7030A0"/>
                </a:solidFill>
              </a:rPr>
              <a:t>écossaises Highland </a:t>
            </a:r>
            <a:r>
              <a:rPr lang="fr-FR" sz="1400" i="1" dirty="0" err="1">
                <a:solidFill>
                  <a:srgbClr val="7030A0"/>
                </a:solidFill>
              </a:rPr>
              <a:t>Games</a:t>
            </a:r>
            <a:r>
              <a:rPr lang="fr-FR" sz="1400" i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fr-FR" sz="1400" i="1" dirty="0" smtClean="0"/>
              <a:t> </a:t>
            </a:r>
            <a:r>
              <a:rPr lang="fr-FR" sz="1400" i="1" dirty="0">
                <a:hlinkClick r:id="rId5"/>
              </a:rPr>
              <a:t>https://ladigitale.dev/digiview/#/v/659fd06c51420</a:t>
            </a:r>
            <a:endParaRPr lang="fr-FR" sz="1400" i="1" dirty="0"/>
          </a:p>
        </p:txBody>
      </p:sp>
      <p:sp>
        <p:nvSpPr>
          <p:cNvPr id="12" name="Rectangle 11"/>
          <p:cNvSpPr/>
          <p:nvPr/>
        </p:nvSpPr>
        <p:spPr>
          <a:xfrm>
            <a:off x="6901178" y="5032969"/>
            <a:ext cx="5070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>
              <a:buNone/>
            </a:pPr>
            <a:r>
              <a:rPr lang="fr-FR" i="1" dirty="0" smtClean="0">
                <a:solidFill>
                  <a:srgbClr val="7030A0"/>
                </a:solidFill>
              </a:rPr>
              <a:t> </a:t>
            </a:r>
            <a:r>
              <a:rPr lang="fr-FR" sz="1400" i="1" dirty="0" smtClean="0">
                <a:solidFill>
                  <a:srgbClr val="7030A0"/>
                </a:solidFill>
              </a:rPr>
              <a:t>&gt; Anne </a:t>
            </a:r>
            <a:r>
              <a:rPr lang="fr-FR" sz="1400" i="1" dirty="0">
                <a:solidFill>
                  <a:srgbClr val="7030A0"/>
                </a:solidFill>
              </a:rPr>
              <a:t>Teresa De Keersmaeker : « Rosas »</a:t>
            </a:r>
            <a: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fr-FR" sz="1400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1400" i="1" dirty="0">
                <a:solidFill>
                  <a:schemeClr val="accent2"/>
                </a:solidFill>
              </a:rPr>
              <a:t>  </a:t>
            </a:r>
            <a:r>
              <a:rPr lang="fr-FR" sz="1400" i="1" dirty="0">
                <a:solidFill>
                  <a:schemeClr val="accent2"/>
                </a:solidFill>
                <a:hlinkClick r:id="rId6"/>
              </a:rPr>
              <a:t>https://ladigitale.dev/digiview/#/v/659fd0aaa00a6</a:t>
            </a:r>
            <a:endParaRPr lang="fr-FR" sz="1400" i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4019" y="5976262"/>
            <a:ext cx="4750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indent="0">
              <a:buNone/>
            </a:pPr>
            <a:r>
              <a:rPr lang="fr-FR" sz="1400" i="1" dirty="0">
                <a:hlinkClick r:id="rId7"/>
              </a:rPr>
              <a:t>https://ladigitale.dev/digiview/#/</a:t>
            </a:r>
            <a:r>
              <a:rPr lang="fr-FR" sz="1400" i="1" dirty="0" smtClean="0">
                <a:hlinkClick r:id="rId7"/>
              </a:rPr>
              <a:t>v/659fd0ea4ece4</a:t>
            </a:r>
            <a:endParaRPr lang="fr-FR" sz="1400" i="1" dirty="0"/>
          </a:p>
        </p:txBody>
      </p:sp>
      <p:sp>
        <p:nvSpPr>
          <p:cNvPr id="14" name="Rectangle 13"/>
          <p:cNvSpPr/>
          <p:nvPr/>
        </p:nvSpPr>
        <p:spPr>
          <a:xfrm>
            <a:off x="7044646" y="5527256"/>
            <a:ext cx="2903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/>
            </a:r>
            <a:br>
              <a:rPr lang="fr-FR" sz="1400" dirty="0" smtClean="0">
                <a:solidFill>
                  <a:srgbClr val="7030A0"/>
                </a:solidFill>
              </a:rPr>
            </a:br>
            <a:r>
              <a:rPr lang="fr-FR" sz="1400" dirty="0" smtClean="0">
                <a:solidFill>
                  <a:srgbClr val="7030A0"/>
                </a:solidFill>
              </a:rPr>
              <a:t>&gt; </a:t>
            </a:r>
            <a:r>
              <a:rPr lang="fr-FR" sz="1400" dirty="0" err="1" smtClean="0">
                <a:solidFill>
                  <a:srgbClr val="7030A0"/>
                </a:solidFill>
              </a:rPr>
              <a:t>Sadek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>
                <a:solidFill>
                  <a:srgbClr val="7030A0"/>
                </a:solidFill>
              </a:rPr>
              <a:t>Waff</a:t>
            </a:r>
            <a:r>
              <a:rPr lang="fr-FR" sz="1400" dirty="0">
                <a:solidFill>
                  <a:srgbClr val="7030A0"/>
                </a:solidFill>
              </a:rPr>
              <a:t> : « </a:t>
            </a:r>
            <a:r>
              <a:rPr lang="fr-FR" sz="1400" dirty="0" err="1">
                <a:solidFill>
                  <a:srgbClr val="7030A0"/>
                </a:solidFill>
              </a:rPr>
              <a:t>Murmuration</a:t>
            </a:r>
            <a:r>
              <a:rPr lang="fr-FR" sz="1400" dirty="0">
                <a:solidFill>
                  <a:srgbClr val="7030A0"/>
                </a:solidFill>
              </a:rPr>
              <a:t> » </a:t>
            </a:r>
            <a:endParaRPr lang="fr-FR" sz="1400" dirty="0"/>
          </a:p>
        </p:txBody>
      </p:sp>
      <p:sp>
        <p:nvSpPr>
          <p:cNvPr id="15" name="Rectangle 14"/>
          <p:cNvSpPr/>
          <p:nvPr/>
        </p:nvSpPr>
        <p:spPr>
          <a:xfrm>
            <a:off x="6974019" y="2480697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205" y="1746026"/>
            <a:ext cx="5679959" cy="378123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69145" y="5822886"/>
            <a:ext cx="5815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 saisons – T. </a:t>
            </a:r>
            <a:r>
              <a:rPr lang="fr-FR" sz="1400" dirty="0" err="1" smtClean="0"/>
              <a:t>Malandain</a:t>
            </a:r>
            <a:endParaRPr lang="fr-FR" sz="1400" dirty="0" smtClean="0"/>
          </a:p>
          <a:p>
            <a:r>
              <a:rPr lang="fr-FR" sz="1400" dirty="0">
                <a:hlinkClick r:id="rId9"/>
              </a:rPr>
              <a:t>https://ladigitale.dev/digiview/#/v/659fd19b7bf46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32616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PROGRAMMES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Cycle 1 – Cycle 2 – Cycle 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6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MATERNELLE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Communiquer avec les autres au travers d’actions à visée expressive ou artistique</a:t>
            </a:r>
          </a:p>
          <a:p>
            <a:r>
              <a:rPr lang="fr-FR" dirty="0" smtClean="0"/>
              <a:t> </a:t>
            </a:r>
            <a:r>
              <a:rPr lang="fr-FR" dirty="0"/>
              <a:t>Attendus de fin de cycle</a:t>
            </a:r>
          </a:p>
          <a:p>
            <a:pPr marL="0" indent="0">
              <a:buNone/>
            </a:pPr>
            <a:r>
              <a:rPr lang="fr-FR" dirty="0" smtClean="0"/>
              <a:t>- Construire </a:t>
            </a:r>
            <a:r>
              <a:rPr lang="fr-FR" dirty="0"/>
              <a:t>et conserver une séquence d’actions et de déplacements, en relation avec d’autres partenaires, avec ou sans support musical. </a:t>
            </a:r>
          </a:p>
          <a:p>
            <a:pPr marL="0" indent="0">
              <a:buNone/>
            </a:pPr>
            <a:r>
              <a:rPr lang="fr-FR" dirty="0"/>
              <a:t>– Coordonner ses gestes et ses déplacements avec ceux des autres, lors de rondes et jeux chantés. 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70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ELEMENTAIRE Cycle 2</a:t>
            </a:r>
            <a:endParaRPr lang="fr-FR" sz="24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421486" y="699304"/>
            <a:ext cx="5181600" cy="54149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Compétences travaillées 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- S’exposer </a:t>
            </a:r>
            <a:r>
              <a:rPr lang="fr-FR" dirty="0"/>
              <a:t>aux autres : s’engager avec facilité dans </a:t>
            </a:r>
            <a:r>
              <a:rPr lang="fr-FR" dirty="0" smtClean="0"/>
              <a:t>des situations </a:t>
            </a:r>
            <a:r>
              <a:rPr lang="fr-FR" dirty="0"/>
              <a:t>d’expression personnelle sans crainte de </a:t>
            </a:r>
            <a:r>
              <a:rPr lang="fr-FR" dirty="0" err="1" smtClean="0"/>
              <a:t>semontrer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 smtClean="0"/>
              <a:t>- Exploiter </a:t>
            </a:r>
            <a:r>
              <a:rPr lang="fr-FR" dirty="0"/>
              <a:t>le pouvoir expressif du corps en transformant </a:t>
            </a:r>
            <a:r>
              <a:rPr lang="fr-FR" dirty="0" smtClean="0"/>
              <a:t>sa motricité </a:t>
            </a:r>
            <a:r>
              <a:rPr lang="fr-FR" dirty="0"/>
              <a:t>et en construisant un répertoire </a:t>
            </a:r>
            <a:r>
              <a:rPr lang="fr-FR" dirty="0" smtClean="0"/>
              <a:t>d’actions nouvelles </a:t>
            </a:r>
            <a:r>
              <a:rPr lang="fr-FR" dirty="0"/>
              <a:t>à visée esthétique.</a:t>
            </a:r>
          </a:p>
          <a:p>
            <a:pPr>
              <a:buFontTx/>
              <a:buChar char="-"/>
            </a:pPr>
            <a:r>
              <a:rPr lang="fr-FR" dirty="0" smtClean="0"/>
              <a:t>S’engager </a:t>
            </a:r>
            <a:r>
              <a:rPr lang="fr-FR" dirty="0"/>
              <a:t>en sécurité dans des situations acrobatiques </a:t>
            </a:r>
            <a:r>
              <a:rPr lang="fr-FR" dirty="0" smtClean="0"/>
              <a:t>en construisant </a:t>
            </a:r>
            <a:r>
              <a:rPr lang="fr-FR" dirty="0"/>
              <a:t>de nouveaux pouvoirs </a:t>
            </a:r>
            <a:r>
              <a:rPr lang="fr-FR" dirty="0" smtClean="0"/>
              <a:t>moteurs.</a:t>
            </a:r>
          </a:p>
          <a:p>
            <a:pPr>
              <a:buFontTx/>
              <a:buChar char="-"/>
            </a:pPr>
            <a:r>
              <a:rPr lang="fr-FR" dirty="0" smtClean="0"/>
              <a:t>Synchroniser </a:t>
            </a:r>
            <a:r>
              <a:rPr lang="fr-FR" dirty="0"/>
              <a:t>ses actions avec celles de partenaires.</a:t>
            </a:r>
          </a:p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half" idx="2"/>
          </p:nvPr>
        </p:nvSpPr>
        <p:spPr>
          <a:xfrm>
            <a:off x="2591727" y="1851831"/>
            <a:ext cx="3505199" cy="426243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CA3 : S’exprimer devant les autres par une prestation artistique et / ou acrobatique</a:t>
            </a:r>
          </a:p>
          <a:p>
            <a:r>
              <a:rPr lang="fr-FR" sz="1600" b="1" dirty="0"/>
              <a:t>Attendus fin de cycle 2</a:t>
            </a:r>
          </a:p>
          <a:p>
            <a:r>
              <a:rPr lang="fr-FR" sz="1600" dirty="0"/>
              <a:t>- Mobiliser le pouvoir expressif du corps, en reproduisant une séquence simple d’actions apprise ou en présentant une action inventée.</a:t>
            </a:r>
          </a:p>
          <a:p>
            <a:r>
              <a:rPr lang="fr-FR" sz="1600" dirty="0"/>
              <a:t>- S’adapter au rythme, mémoriser des pas, des figures, des éléments et des enchaînements pour réaliser des actions individuelles et collectives.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8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ELEMENTAIRE Cycle 3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9283" y="694127"/>
            <a:ext cx="5181600" cy="5414963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fr-FR" b="1" dirty="0"/>
              <a:t>Compétences travaillées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 Utiliser le pouvoir expressif du corps de différentes façons.</a:t>
            </a:r>
          </a:p>
          <a:p>
            <a:pPr marL="0" indent="0">
              <a:buNone/>
            </a:pPr>
            <a:r>
              <a:rPr lang="fr-FR" dirty="0"/>
              <a:t>- Enrichir son répertoire d’actions afin de communiquer une intention ou une émotion.</a:t>
            </a:r>
          </a:p>
          <a:p>
            <a:pPr marL="0" indent="0">
              <a:buNone/>
            </a:pPr>
            <a:r>
              <a:rPr lang="fr-FR" dirty="0"/>
              <a:t>- S’engager dans des actions artistiques ou acrobatiques destinées à être présentées aux autres en maîtrisant les risques et ses émotions.</a:t>
            </a:r>
          </a:p>
          <a:p>
            <a:pPr marL="0" indent="0">
              <a:buNone/>
            </a:pPr>
            <a:r>
              <a:rPr lang="fr-FR" dirty="0"/>
              <a:t>- Mobiliser son imaginaire pour créer du sens et de l’émotion, dans des prestations collectives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89212" y="1851831"/>
            <a:ext cx="3505199" cy="4262436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CA3 : S’exprimer devant les autres par une prestation artistique et / ou acrobatique</a:t>
            </a:r>
          </a:p>
          <a:p>
            <a:r>
              <a:rPr lang="fr-FR" b="1" dirty="0" smtClean="0"/>
              <a:t>Attendus </a:t>
            </a:r>
            <a:r>
              <a:rPr lang="fr-FR" b="1" dirty="0"/>
              <a:t>de fin de cycle 3</a:t>
            </a:r>
          </a:p>
          <a:p>
            <a:r>
              <a:rPr lang="fr-FR" dirty="0"/>
              <a:t>- Réaliser en petits groupes deux séquences : une à visée acrobatique destinée à être jugée, </a:t>
            </a:r>
            <a:r>
              <a:rPr lang="fr-FR" b="1" dirty="0"/>
              <a:t>une autre à visée artistique destinée à être appréciée et à émouvoir.</a:t>
            </a:r>
          </a:p>
          <a:p>
            <a:r>
              <a:rPr lang="fr-FR" dirty="0"/>
              <a:t>- Savoir filmer une prestation pour la revoir et la faire évoluer.</a:t>
            </a:r>
          </a:p>
          <a:p>
            <a:r>
              <a:rPr lang="fr-FR" dirty="0"/>
              <a:t>- Respecter les prestations des autres et accepter de se produire devant les autres.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5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95" y="1278513"/>
            <a:ext cx="5411152" cy="5496200"/>
          </a:xfrm>
          <a:prstGeom prst="rect">
            <a:avLst/>
          </a:prstGeom>
        </p:spPr>
      </p:pic>
      <p:sp>
        <p:nvSpPr>
          <p:cNvPr id="13" name="Bulle ronde 12"/>
          <p:cNvSpPr/>
          <p:nvPr/>
        </p:nvSpPr>
        <p:spPr>
          <a:xfrm rot="807442">
            <a:off x="5650600" y="525954"/>
            <a:ext cx="6178221" cy="1505115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…Vous chantiez! j’en suis fort aise</a:t>
            </a:r>
          </a:p>
          <a:p>
            <a:pPr algn="ctr"/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Eh bien! dansez maintenant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DEFINITIONS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304340" y="2136729"/>
            <a:ext cx="9200271" cy="415498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900" b="1" dirty="0">
                <a:solidFill>
                  <a:schemeClr val="accent6"/>
                </a:solidFill>
              </a:rPr>
              <a:t>La danse est une forme d’art </a:t>
            </a:r>
            <a:r>
              <a:rPr lang="fr-FR" sz="3900" b="1" dirty="0" smtClean="0">
                <a:solidFill>
                  <a:schemeClr val="accent6"/>
                </a:solidFill>
              </a:rPr>
              <a:t>vivant</a:t>
            </a:r>
          </a:p>
          <a:p>
            <a:pPr algn="ctr"/>
            <a:endParaRPr lang="fr-FR" sz="3900" b="1" dirty="0">
              <a:solidFill>
                <a:schemeClr val="accent6"/>
              </a:solidFill>
            </a:endParaRP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Martha </a:t>
            </a:r>
            <a:r>
              <a:rPr lang="fr-FR" sz="2400" dirty="0" smtClean="0">
                <a:solidFill>
                  <a:srgbClr val="C00000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Graham (1894 -1991) : «</a:t>
            </a:r>
            <a:r>
              <a:rPr lang="fr-FR" sz="2400" dirty="0">
                <a:solidFill>
                  <a:srgbClr val="C00000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 La danse , c’est l’art du mouvement </a:t>
            </a:r>
            <a:r>
              <a:rPr lang="fr-FR" sz="2400" dirty="0" smtClean="0">
                <a:solidFill>
                  <a:srgbClr val="C00000"/>
                </a:solidFill>
                <a:latin typeface="Carlito" panose="020F0502020204030204" pitchFamily="34" charset="0"/>
                <a:cs typeface="Carlito" panose="020F0502020204030204" pitchFamily="34" charset="0"/>
              </a:rPr>
              <a:t>»</a:t>
            </a:r>
          </a:p>
          <a:p>
            <a:pPr algn="ctr"/>
            <a:endParaRPr lang="fr-FR" sz="2400" dirty="0">
              <a:solidFill>
                <a:srgbClr val="C00000"/>
              </a:solidFill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endParaRPr lang="fr-FR" sz="2400" dirty="0">
              <a:solidFill>
                <a:srgbClr val="0070C0"/>
              </a:solidFill>
              <a:latin typeface="Carlito" panose="020F0502020204030204" pitchFamily="34" charset="0"/>
              <a:cs typeface="Carlito" panose="020F0502020204030204" pitchFamily="34" charset="0"/>
            </a:endParaRPr>
          </a:p>
          <a:p>
            <a:pPr algn="ctr"/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Mourad </a:t>
            </a:r>
            <a:r>
              <a:rPr lang="fr-FR" sz="2400" dirty="0" err="1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Merzouki</a:t>
            </a:r>
            <a:r>
              <a:rPr lang="fr-FR" sz="2400" dirty="0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 : </a:t>
            </a:r>
            <a:endParaRPr lang="fr-FR" sz="2400" dirty="0">
              <a:solidFill>
                <a:schemeClr val="bg2">
                  <a:lumMod val="10000"/>
                </a:schemeClr>
              </a:solidFill>
              <a:latin typeface="Caladea" panose="02040503050406030204" pitchFamily="18" charset="0"/>
            </a:endParaRPr>
          </a:p>
          <a:p>
            <a:pPr algn="ctr"/>
            <a:r>
              <a:rPr lang="fr-FR" sz="2400" dirty="0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«</a:t>
            </a:r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 La </a:t>
            </a:r>
            <a:r>
              <a:rPr lang="fr-FR" sz="2400" dirty="0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danse, </a:t>
            </a:r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c’est un corps en mouvement » </a:t>
            </a:r>
          </a:p>
          <a:p>
            <a:pPr algn="ctr"/>
            <a:r>
              <a:rPr lang="fr-FR" sz="2400" dirty="0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«</a:t>
            </a:r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 En danse il n’y a pas d’alphabet </a:t>
            </a:r>
            <a:r>
              <a:rPr lang="fr-FR" sz="2400" dirty="0" smtClean="0">
                <a:solidFill>
                  <a:schemeClr val="bg2">
                    <a:lumMod val="10000"/>
                  </a:schemeClr>
                </a:solidFill>
                <a:latin typeface="Caladea" panose="02040503050406030204" pitchFamily="18" charset="0"/>
              </a:rPr>
              <a:t>»</a:t>
            </a:r>
          </a:p>
          <a:p>
            <a:endParaRPr lang="fr-FR" sz="2400" dirty="0">
              <a:latin typeface="Caladea" panose="02040503050406030204" pitchFamily="18" charset="0"/>
            </a:endParaRP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150" y="2793668"/>
            <a:ext cx="1457325" cy="17049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74" y="4585552"/>
            <a:ext cx="1537621" cy="181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DANSE A L’ ECOLE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b="1" dirty="0" smtClean="0"/>
              <a:t>Un parcours dansé : de la maternelle au cycle 3</a:t>
            </a:r>
          </a:p>
          <a:p>
            <a:pPr marL="0" indent="0" algn="ctr">
              <a:buNone/>
            </a:pPr>
            <a:endParaRPr lang="fr-FR" b="1" dirty="0" smtClean="0"/>
          </a:p>
          <a:p>
            <a:r>
              <a:rPr lang="fr-FR" dirty="0" smtClean="0"/>
              <a:t>Rondes et jeux dansés (cycle 1)</a:t>
            </a:r>
          </a:p>
          <a:p>
            <a:r>
              <a:rPr lang="fr-FR" dirty="0" smtClean="0"/>
              <a:t>Les danses traditionnelles (tous cycles)</a:t>
            </a:r>
          </a:p>
          <a:p>
            <a:r>
              <a:rPr lang="fr-FR" dirty="0" smtClean="0"/>
              <a:t>La danse de création (tous cycles)</a:t>
            </a:r>
          </a:p>
          <a:p>
            <a:r>
              <a:rPr lang="fr-FR" dirty="0" smtClean="0"/>
              <a:t>Danses urbaines …..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924" y="4627962"/>
            <a:ext cx="2456688" cy="16350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13" y="4627653"/>
            <a:ext cx="2844797" cy="16001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399" y="462765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TROIS ROLES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89212" y="1392399"/>
            <a:ext cx="8915400" cy="5342670"/>
          </a:xfrm>
        </p:spPr>
        <p:txBody>
          <a:bodyPr/>
          <a:lstStyle/>
          <a:p>
            <a:endParaRPr lang="fr-FR" dirty="0" smtClean="0"/>
          </a:p>
          <a:p>
            <a:r>
              <a:rPr lang="fr-FR" sz="2400" dirty="0" smtClean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DANSEUR</a:t>
            </a:r>
          </a:p>
          <a:p>
            <a:endParaRPr lang="fr-FR" dirty="0" smtClean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endParaRPr lang="fr-FR" dirty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endParaRPr lang="fr-FR" dirty="0" smtClean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endParaRPr lang="fr-FR" dirty="0" smtClean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r>
              <a:rPr lang="fr-FR" dirty="0" smtClean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CHOREGRAPHE</a:t>
            </a:r>
          </a:p>
          <a:p>
            <a:endParaRPr lang="fr-FR" dirty="0" smtClean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endParaRPr lang="fr-FR" dirty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endParaRPr lang="fr-FR" dirty="0" smtClean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  <a:p>
            <a:r>
              <a:rPr lang="fr-FR" dirty="0" smtClean="0">
                <a:latin typeface="Noto Sans Cond" panose="020B0506040504020204" pitchFamily="34"/>
                <a:ea typeface="Noto Sans Cond" panose="020B0506040504020204" pitchFamily="34"/>
                <a:cs typeface="Noto Sans Cond" panose="020B0506040504020204" pitchFamily="34"/>
              </a:rPr>
              <a:t>SPECTATEUR</a:t>
            </a:r>
            <a:endParaRPr lang="fr-FR" dirty="0">
              <a:latin typeface="Noto Sans Cond" panose="020B0506040504020204" pitchFamily="34"/>
              <a:ea typeface="Noto Sans Cond" panose="020B0506040504020204" pitchFamily="34"/>
              <a:cs typeface="Noto Sans Cond" panose="020B0506040504020204" pitchFamily="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66" y="1392399"/>
            <a:ext cx="3287266" cy="16436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15" y="3316292"/>
            <a:ext cx="3031168" cy="17050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5109237"/>
            <a:ext cx="2167776" cy="16258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13004" y="4603615"/>
            <a:ext cx="1968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Angelin</a:t>
            </a:r>
            <a:r>
              <a:rPr lang="fr-FR" sz="1400" dirty="0" smtClean="0"/>
              <a:t> </a:t>
            </a:r>
            <a:r>
              <a:rPr lang="fr-FR" sz="1400" dirty="0" err="1" smtClean="0"/>
              <a:t>Preljocaj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646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ETRE SPECTATEUR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7612" y="1617785"/>
            <a:ext cx="8490876" cy="4837023"/>
          </a:xfrm>
        </p:spPr>
        <p:txBody>
          <a:bodyPr>
            <a:normAutofit/>
          </a:bodyPr>
          <a:lstStyle/>
          <a:p>
            <a:endParaRPr lang="fr-FR" sz="1600" dirty="0" smtClean="0"/>
          </a:p>
          <a:p>
            <a:r>
              <a:rPr lang="fr-FR" sz="1600" dirty="0" smtClean="0"/>
              <a:t>Avant la restitution</a:t>
            </a:r>
            <a:br>
              <a:rPr lang="fr-FR" sz="1600" dirty="0" smtClean="0"/>
            </a:br>
            <a:r>
              <a:rPr lang="fr-FR" sz="1600" dirty="0" smtClean="0"/>
              <a:t>		</a:t>
            </a:r>
            <a:r>
              <a:rPr lang="fr-FR" sz="1600" i="1" dirty="0" smtClean="0"/>
              <a:t>Se préparer</a:t>
            </a:r>
            <a:endParaRPr lang="fr-FR" sz="1600" dirty="0" smtClean="0"/>
          </a:p>
          <a:p>
            <a:r>
              <a:rPr lang="fr-FR" sz="1600" dirty="0" smtClean="0"/>
              <a:t>Pendant la restitution </a:t>
            </a:r>
            <a:br>
              <a:rPr lang="fr-FR" sz="1600" dirty="0" smtClean="0"/>
            </a:br>
            <a:r>
              <a:rPr lang="fr-FR" sz="1600" i="1" dirty="0"/>
              <a:t> </a:t>
            </a:r>
            <a:r>
              <a:rPr lang="fr-FR" sz="1600" i="1" dirty="0" smtClean="0"/>
              <a:t>       Voir</a:t>
            </a:r>
            <a:r>
              <a:rPr lang="fr-FR" sz="1600" i="1" dirty="0"/>
              <a:t>, écouter, se concentrer, </a:t>
            </a:r>
            <a:r>
              <a:rPr lang="fr-FR" sz="1600" i="1" dirty="0" smtClean="0"/>
              <a:t>ressentir</a:t>
            </a:r>
            <a:endParaRPr lang="fr-FR" sz="1600" dirty="0" smtClean="0"/>
          </a:p>
          <a:p>
            <a:r>
              <a:rPr lang="fr-FR" sz="1600" dirty="0" smtClean="0"/>
              <a:t>Après la restitution</a:t>
            </a:r>
            <a:br>
              <a:rPr lang="fr-FR" sz="1600" dirty="0" smtClean="0"/>
            </a:br>
            <a:r>
              <a:rPr lang="fr-FR" sz="1600" dirty="0" smtClean="0"/>
              <a:t>        </a:t>
            </a:r>
            <a:r>
              <a:rPr lang="fr-FR" sz="1600" i="1" dirty="0" smtClean="0"/>
              <a:t> </a:t>
            </a:r>
            <a:r>
              <a:rPr lang="fr-FR" sz="1600" i="1" dirty="0"/>
              <a:t>Réagir, échanger, analyser, </a:t>
            </a:r>
            <a:r>
              <a:rPr lang="fr-FR" sz="1600" i="1" dirty="0" smtClean="0"/>
              <a:t>apprécier, argumenter… </a:t>
            </a:r>
            <a:endParaRPr lang="fr-FR" sz="16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960" y="830073"/>
            <a:ext cx="3105150" cy="23336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4543865"/>
            <a:ext cx="3734118" cy="17984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61350" y="3793589"/>
            <a:ext cx="2700997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ECOUTER, REGARDER</a:t>
            </a:r>
          </a:p>
          <a:p>
            <a:r>
              <a:rPr lang="fr-FR" sz="1400" dirty="0" smtClean="0">
                <a:solidFill>
                  <a:srgbClr val="7030A0"/>
                </a:solidFill>
              </a:rPr>
              <a:t/>
            </a:r>
            <a:br>
              <a:rPr lang="fr-FR" sz="1400" dirty="0" smtClean="0">
                <a:solidFill>
                  <a:srgbClr val="7030A0"/>
                </a:solidFill>
              </a:rPr>
            </a:br>
            <a:r>
              <a:rPr lang="fr-FR" sz="1400" dirty="0" smtClean="0">
                <a:solidFill>
                  <a:srgbClr val="7030A0"/>
                </a:solidFill>
              </a:rPr>
              <a:t>Passer de destinataire à acteur de la représentation </a:t>
            </a:r>
          </a:p>
          <a:p>
            <a:endParaRPr lang="fr-FR" sz="1400" dirty="0">
              <a:solidFill>
                <a:srgbClr val="7030A0"/>
              </a:solidFill>
            </a:endParaRPr>
          </a:p>
          <a:p>
            <a:endParaRPr lang="fr-FR" sz="1400" dirty="0" smtClean="0">
              <a:solidFill>
                <a:srgbClr val="7030A0"/>
              </a:solidFill>
            </a:endParaRPr>
          </a:p>
          <a:p>
            <a:endParaRPr lang="fr-FR" sz="1400" dirty="0">
              <a:solidFill>
                <a:srgbClr val="7030A0"/>
              </a:solidFill>
            </a:endParaRPr>
          </a:p>
          <a:p>
            <a:endParaRPr lang="fr-FR" sz="1400" dirty="0" smtClean="0">
              <a:solidFill>
                <a:srgbClr val="7030A0"/>
              </a:solidFill>
            </a:endParaRPr>
          </a:p>
          <a:p>
            <a:endParaRPr lang="fr-FR" sz="1400" dirty="0">
              <a:solidFill>
                <a:srgbClr val="7030A0"/>
              </a:solidFill>
            </a:endParaRPr>
          </a:p>
          <a:p>
            <a:endParaRPr lang="fr-FR" sz="1400" dirty="0" smtClean="0">
              <a:solidFill>
                <a:srgbClr val="7030A0"/>
              </a:solidFill>
            </a:endParaRPr>
          </a:p>
          <a:p>
            <a:endParaRPr lang="fr-FR" sz="1400" dirty="0">
              <a:solidFill>
                <a:srgbClr val="7030A0"/>
              </a:solidFill>
            </a:endParaRPr>
          </a:p>
          <a:p>
            <a:endParaRPr lang="fr-FR" sz="1400" dirty="0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861350" y="4957272"/>
            <a:ext cx="2700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Poser un regard respectueux sur le travail des danseurs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Porter un regard critique à partir d’indicateurs objectifs 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8827036" y="3369661"/>
            <a:ext cx="270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Apprendre à l’élève </a:t>
            </a:r>
            <a:r>
              <a:rPr lang="fr-FR" sz="1600" b="1" dirty="0" smtClean="0"/>
              <a:t>à 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512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COMPOSANTES DE LA DANSE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Temps</a:t>
            </a:r>
          </a:p>
          <a:p>
            <a:r>
              <a:rPr lang="fr-FR" dirty="0"/>
              <a:t>Espace </a:t>
            </a:r>
            <a:r>
              <a:rPr lang="fr-FR" dirty="0" smtClean="0"/>
              <a:t>                                                          </a:t>
            </a:r>
            <a:r>
              <a:rPr lang="fr-FR" sz="2800" dirty="0" smtClean="0">
                <a:solidFill>
                  <a:srgbClr val="FF0000"/>
                </a:solidFill>
              </a:rPr>
              <a:t> INTENTION                                                   </a:t>
            </a:r>
          </a:p>
          <a:p>
            <a:r>
              <a:rPr lang="fr-FR" dirty="0" smtClean="0"/>
              <a:t>Energie</a:t>
            </a:r>
          </a:p>
          <a:p>
            <a:r>
              <a:rPr lang="fr-FR" dirty="0" smtClean="0"/>
              <a:t>Corps</a:t>
            </a:r>
          </a:p>
          <a:p>
            <a:r>
              <a:rPr lang="fr-FR" dirty="0" smtClean="0"/>
              <a:t>Relation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6049505" y="2886856"/>
            <a:ext cx="0" cy="2736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3882861"/>
            <a:ext cx="3275856" cy="17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75146" y="3015176"/>
            <a:ext cx="8915400" cy="2724845"/>
          </a:xfrm>
        </p:spPr>
        <p:txBody>
          <a:bodyPr/>
          <a:lstStyle/>
          <a:p>
            <a:r>
              <a:rPr lang="fr-FR" dirty="0" smtClean="0"/>
              <a:t>Définition et illustration </a:t>
            </a:r>
            <a:br>
              <a:rPr lang="fr-FR" dirty="0" smtClean="0"/>
            </a:br>
            <a:r>
              <a:rPr lang="fr-FR" dirty="0" smtClean="0"/>
              <a:t>des cinq composantes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1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L’ESPACE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02653" y="1591523"/>
            <a:ext cx="4694448" cy="458419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b="1" i="1" dirty="0" smtClean="0">
                <a:solidFill>
                  <a:schemeClr val="accent6"/>
                </a:solidFill>
              </a:rPr>
              <a:t>Orientation corporelle / Direction : 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de face, de dos, de profil, face à face, </a:t>
            </a:r>
            <a:br>
              <a:rPr lang="fr-FR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côte à côte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Niveaux : 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haut, intermédiaire, bas, dessus, dessous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Formations : forme constituée par le placement des élèves :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ronde, ligne, </a:t>
            </a:r>
            <a:r>
              <a:rPr lang="fr-FR" i="1" dirty="0" err="1" smtClean="0">
                <a:solidFill>
                  <a:schemeClr val="accent6"/>
                </a:solidFill>
              </a:rPr>
              <a:t>zig-zag</a:t>
            </a:r>
            <a:r>
              <a:rPr lang="fr-FR" i="1" dirty="0" smtClean="0">
                <a:solidFill>
                  <a:schemeClr val="accent6"/>
                </a:solidFill>
              </a:rPr>
              <a:t>…*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Distance : 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près, loin …</a:t>
            </a:r>
          </a:p>
          <a:p>
            <a:r>
              <a:rPr lang="fr-FR" b="1" i="1" dirty="0" smtClean="0">
                <a:solidFill>
                  <a:schemeClr val="accent6"/>
                </a:solidFill>
              </a:rPr>
              <a:t>Plans : </a:t>
            </a:r>
            <a:br>
              <a:rPr lang="fr-FR" b="1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devant / derrière</a:t>
            </a:r>
            <a:endParaRPr lang="fr-FR" dirty="0">
              <a:solidFill>
                <a:schemeClr val="accent6"/>
              </a:solidFill>
            </a:endParaRPr>
          </a:p>
          <a:p>
            <a:endParaRPr lang="fr-FR" sz="1600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FR" sz="1600" dirty="0" smtClean="0">
                <a:solidFill>
                  <a:schemeClr val="accent6"/>
                </a:solidFill>
              </a:rPr>
              <a:t>* cf. formations (diapositive suivante)</a:t>
            </a:r>
            <a:endParaRPr lang="fr-FR" sz="1600" dirty="0">
              <a:solidFill>
                <a:schemeClr val="accent6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7" y="1905000"/>
            <a:ext cx="2076842" cy="16896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973297" y="4206240"/>
            <a:ext cx="399331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n>
                  <a:solidFill>
                    <a:srgbClr val="0070C0"/>
                  </a:solidFill>
                </a:ln>
              </a:rPr>
              <a:t>Quelles composantes de l’espace sont utilisées ?</a:t>
            </a:r>
            <a:endParaRPr lang="fr-FR" i="1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753" y="4979181"/>
            <a:ext cx="2761381" cy="16072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75" y="2245995"/>
            <a:ext cx="2847975" cy="1619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556" y="92393"/>
            <a:ext cx="2330889" cy="1989626"/>
          </a:xfrm>
          <a:prstGeom prst="rect">
            <a:avLst/>
          </a:prstGeom>
        </p:spPr>
      </p:pic>
      <p:sp>
        <p:nvSpPr>
          <p:cNvPr id="10" name="Bouton d'action : Aide 9">
            <a:hlinkClick r:id="" action="ppaction://noaction" highlightClick="1"/>
          </p:cNvPr>
          <p:cNvSpPr/>
          <p:nvPr/>
        </p:nvSpPr>
        <p:spPr>
          <a:xfrm rot="20939992">
            <a:off x="7258717" y="4139505"/>
            <a:ext cx="674396" cy="486122"/>
          </a:xfrm>
          <a:prstGeom prst="actionButtonHelp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5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1021</TotalTime>
  <Words>1605</Words>
  <Application>Microsoft Office PowerPoint</Application>
  <PresentationFormat>Grand écran</PresentationFormat>
  <Paragraphs>288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Alef</vt:lpstr>
      <vt:lpstr>Arial</vt:lpstr>
      <vt:lpstr>Caladea</vt:lpstr>
      <vt:lpstr>Carlito</vt:lpstr>
      <vt:lpstr>Century Gothic</vt:lpstr>
      <vt:lpstr>Kunstler Script</vt:lpstr>
      <vt:lpstr>Noto Sans Cond</vt:lpstr>
      <vt:lpstr>Wingdings</vt:lpstr>
      <vt:lpstr>Wingdings 3</vt:lpstr>
      <vt:lpstr>Brin</vt:lpstr>
      <vt:lpstr>GUIDE DANSE</vt:lpstr>
      <vt:lpstr>DANSER C’EST QUOI ?</vt:lpstr>
      <vt:lpstr>DEFINITIONS</vt:lpstr>
      <vt:lpstr>LA DANSE A L’ ECOLE</vt:lpstr>
      <vt:lpstr>LES TROIS ROLES</vt:lpstr>
      <vt:lpstr>ETRE SPECTATEUR</vt:lpstr>
      <vt:lpstr>LES COMPOSANTES DE LA DANSE</vt:lpstr>
      <vt:lpstr>Définition et illustration  des cinq composantes </vt:lpstr>
      <vt:lpstr>L’ESPACE</vt:lpstr>
      <vt:lpstr>L’ESPACE : les formations</vt:lpstr>
      <vt:lpstr>LE TEMPS</vt:lpstr>
      <vt:lpstr>L’ ENERGIE</vt:lpstr>
      <vt:lpstr>LE CORPS</vt:lpstr>
      <vt:lpstr>RELATION A L’AUTRE</vt:lpstr>
      <vt:lpstr>Présentation PowerPoint</vt:lpstr>
      <vt:lpstr>Dominique Bagouet : Ribatz, Ribatz</vt:lpstr>
      <vt:lpstr>DEMARCHE  D’ ENSEIGNEMENT</vt:lpstr>
      <vt:lpstr>DEMARCHE  D’ ENSEIGNEMENT</vt:lpstr>
      <vt:lpstr>LES INDUCTEURS - DECLENCHEURS</vt:lpstr>
      <vt:lpstr>RESSOURCES</vt:lpstr>
      <vt:lpstr>RESSOURCES</vt:lpstr>
      <vt:lpstr>Présentation PowerPoint</vt:lpstr>
      <vt:lpstr>Présentation PowerPoint</vt:lpstr>
      <vt:lpstr>POUR ALLER PLUS LOIN</vt:lpstr>
      <vt:lpstr> PROGRAMMES</vt:lpstr>
      <vt:lpstr>MATERNELLE</vt:lpstr>
      <vt:lpstr>ELEMENTAIRE Cycle 2</vt:lpstr>
      <vt:lpstr>ELEMENTAIRE Cycle 3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DANSE</dc:title>
  <dc:creator>SBenoit</dc:creator>
  <cp:lastModifiedBy>SBenoit</cp:lastModifiedBy>
  <cp:revision>164</cp:revision>
  <dcterms:created xsi:type="dcterms:W3CDTF">2023-09-21T07:56:26Z</dcterms:created>
  <dcterms:modified xsi:type="dcterms:W3CDTF">2024-03-24T18:29:55Z</dcterms:modified>
</cp:coreProperties>
</file>