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02" r:id="rId3"/>
    <p:sldId id="260" r:id="rId4"/>
    <p:sldId id="265" r:id="rId5"/>
    <p:sldId id="292" r:id="rId6"/>
    <p:sldId id="294" r:id="rId7"/>
    <p:sldId id="271" r:id="rId8"/>
    <p:sldId id="293" r:id="rId9"/>
    <p:sldId id="304" r:id="rId10"/>
    <p:sldId id="284" r:id="rId11"/>
    <p:sldId id="289" r:id="rId12"/>
    <p:sldId id="296" r:id="rId13"/>
    <p:sldId id="295" r:id="rId14"/>
    <p:sldId id="274" r:id="rId15"/>
    <p:sldId id="282" r:id="rId16"/>
    <p:sldId id="280" r:id="rId17"/>
    <p:sldId id="283" r:id="rId18"/>
    <p:sldId id="297" r:id="rId19"/>
    <p:sldId id="279" r:id="rId20"/>
    <p:sldId id="259" r:id="rId21"/>
    <p:sldId id="270" r:id="rId22"/>
    <p:sldId id="275" r:id="rId23"/>
    <p:sldId id="286" r:id="rId24"/>
    <p:sldId id="262" r:id="rId25"/>
    <p:sldId id="263" r:id="rId26"/>
    <p:sldId id="273" r:id="rId27"/>
    <p:sldId id="272" r:id="rId28"/>
    <p:sldId id="299" r:id="rId29"/>
    <p:sldId id="300" r:id="rId30"/>
    <p:sldId id="264" r:id="rId31"/>
    <p:sldId id="277" r:id="rId32"/>
    <p:sldId id="276" r:id="rId33"/>
    <p:sldId id="278" r:id="rId34"/>
    <p:sldId id="288" r:id="rId35"/>
    <p:sldId id="303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3" autoAdjust="0"/>
    <p:restoredTop sz="94624" autoAdjust="0"/>
  </p:normalViewPr>
  <p:slideViewPr>
    <p:cSldViewPr>
      <p:cViewPr varScale="1">
        <p:scale>
          <a:sx n="64" d="100"/>
          <a:sy n="64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93296-DBA5-4F2F-B0BC-4812C834E672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43722-68D4-4F54-9660-5963F8D43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Enregistrement</a:t>
            </a:r>
            <a:r>
              <a:rPr lang="fr-FR" baseline="0" dirty="0" smtClean="0"/>
              <a:t> audio Isabelle à insérer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3722-68D4-4F54-9660-5963F8D43246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1C837CC-3DA4-42B4-8943-AA4AC84CCC20}" type="datetimeFigureOut">
              <a:rPr lang="fr-FR" smtClean="0"/>
              <a:pPr/>
              <a:t>15/12/2023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3AAE5B-2662-4B54-99AB-35B75640FF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mWv8p_Pbo" TargetMode="External"/><Relationship Id="rId2" Type="http://schemas.openxmlformats.org/officeDocument/2006/relationships/hyperlink" Target="https://www.youtube.com/watch?v=0zAg2JJMQ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instagram.com/tv/Caecw8kIfee/?utm_medium=share_shee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ranceinter.fr/theme/yog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diofrance.fr/sujets/yoga" TargetMode="Externa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fnac.com/ia8619227/Deiller-Veroniqu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171;&#160;Se%20recentrer,%20Se%20ressourcer,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0" y="-15738"/>
            <a:ext cx="8913463" cy="6685097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5003322"/>
            <a:ext cx="8424936" cy="1522022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endParaRPr lang="fr-FR" dirty="0" smtClean="0">
              <a:latin typeface="Comic Sans MS" pitchFamily="66" charset="0"/>
            </a:endParaRPr>
          </a:p>
          <a:p>
            <a:r>
              <a:rPr lang="fr-FR" dirty="0" smtClean="0">
                <a:latin typeface="Comic Sans MS" pitchFamily="66" charset="0"/>
              </a:rPr>
              <a:t>                                </a:t>
            </a:r>
            <a:endParaRPr lang="fr-FR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algn="r"/>
            <a:endParaRPr lang="fr-FR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algn="r"/>
            <a:r>
              <a:rPr lang="fr-FR" dirty="0" smtClean="0">
                <a:solidFill>
                  <a:schemeClr val="accent1"/>
                </a:solidFill>
                <a:latin typeface="Comic Sans MS" pitchFamily="66" charset="0"/>
              </a:rPr>
              <a:t/>
            </a:r>
            <a:br>
              <a:rPr lang="fr-FR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chemeClr val="accent1"/>
                </a:solidFill>
                <a:latin typeface="Comic Sans MS" pitchFamily="66" charset="0"/>
              </a:rPr>
              <a:t>Sylvie </a:t>
            </a:r>
            <a:r>
              <a:rPr lang="fr-FR" dirty="0">
                <a:solidFill>
                  <a:schemeClr val="accent1"/>
                </a:solidFill>
                <a:latin typeface="Comic Sans MS" pitchFamily="66" charset="0"/>
              </a:rPr>
              <a:t>BENOIT – CPD EPS 21 – </a:t>
            </a:r>
            <a:r>
              <a:rPr lang="fr-FR" dirty="0" smtClean="0">
                <a:solidFill>
                  <a:schemeClr val="accent1"/>
                </a:solidFill>
                <a:latin typeface="Comic Sans MS" pitchFamily="66" charset="0"/>
              </a:rPr>
              <a:t>Mars 2022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1084437" y="4221088"/>
            <a:ext cx="7038528" cy="189436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66" charset="0"/>
              </a:rPr>
              <a:t>FORMATION de FORMATEURS</a:t>
            </a:r>
            <a:b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66" charset="0"/>
              </a:rPr>
            </a:br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itchFamily="66" charset="0"/>
              </a:rPr>
              <a:t>en YOGA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ECOLE ET YOGA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sz="2800" dirty="0" smtClean="0"/>
              <a:t>Le yoga n’apparaît pas dans les programmes de l’école</a:t>
            </a:r>
          </a:p>
          <a:p>
            <a:endParaRPr lang="fr-FR" sz="2800" dirty="0" smtClean="0"/>
          </a:p>
          <a:p>
            <a:pPr lvl="1"/>
            <a:r>
              <a:rPr lang="fr-FR" sz="2800" i="1" dirty="0" smtClean="0"/>
              <a:t>Et pourtant…..</a:t>
            </a:r>
          </a:p>
          <a:p>
            <a:endParaRPr lang="fr-FR" sz="2800" dirty="0" smtClean="0"/>
          </a:p>
          <a:p>
            <a:pPr lvl="2">
              <a:buNone/>
            </a:pPr>
            <a:r>
              <a:rPr lang="fr-FR" sz="2800" dirty="0" smtClean="0"/>
              <a:t>… sa pratique semble tout à fait adaptée au regard des textes officiels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569886"/>
            <a:ext cx="2085013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2017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Afin de concourir à la démarche de promotion de la santé , tous les élèves bénéficient d'un </a:t>
            </a:r>
          </a:p>
          <a:p>
            <a:pPr algn="ctr">
              <a:buNone/>
            </a:pPr>
            <a:r>
              <a:rPr lang="fr-FR" b="1" i="1" dirty="0" smtClean="0">
                <a:solidFill>
                  <a:schemeClr val="accent1"/>
                </a:solidFill>
              </a:rPr>
              <a:t>Parcours </a:t>
            </a:r>
            <a:r>
              <a:rPr lang="fr-FR" b="1" i="1" dirty="0">
                <a:solidFill>
                  <a:schemeClr val="accent1"/>
                </a:solidFill>
              </a:rPr>
              <a:t>éducatif de santé (PES)</a:t>
            </a:r>
          </a:p>
          <a:p>
            <a:pPr>
              <a:buNone/>
            </a:pPr>
            <a:r>
              <a:rPr lang="fr-FR" dirty="0">
                <a:solidFill>
                  <a:schemeClr val="accent1"/>
                </a:solidFill>
              </a:rPr>
              <a:t>                    </a:t>
            </a:r>
            <a:r>
              <a:rPr lang="fr-FR" dirty="0"/>
              <a:t>de la Maternelle au Lycée </a:t>
            </a:r>
          </a:p>
          <a:p>
            <a:endParaRPr lang="fr-FR" dirty="0" smtClean="0"/>
          </a:p>
          <a:p>
            <a:r>
              <a:rPr lang="fr-FR" dirty="0" smtClean="0"/>
              <a:t>Puis en 2020, apparaît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 </a:t>
            </a:r>
            <a:r>
              <a:rPr lang="fr-FR" b="1" i="1" dirty="0" smtClean="0">
                <a:solidFill>
                  <a:schemeClr val="accent1"/>
                </a:solidFill>
              </a:rPr>
              <a:t>l’ Ecole promotrice de Santé</a:t>
            </a:r>
          </a:p>
          <a:p>
            <a:pPr marL="0" indent="0">
              <a:buNone/>
            </a:pPr>
            <a:r>
              <a:rPr lang="fr-FR" b="1" i="1" dirty="0">
                <a:solidFill>
                  <a:schemeClr val="accent1"/>
                </a:solidFill>
              </a:rPr>
              <a:t> </a:t>
            </a:r>
            <a:r>
              <a:rPr lang="fr-FR" b="1" i="1" dirty="0" smtClean="0">
                <a:solidFill>
                  <a:schemeClr val="accent1"/>
                </a:solidFill>
              </a:rPr>
              <a:t>                    </a:t>
            </a:r>
            <a:r>
              <a:rPr lang="fr-FR" dirty="0" err="1" smtClean="0">
                <a:solidFill>
                  <a:schemeClr val="accent1"/>
                </a:solidFill>
              </a:rPr>
              <a:t>Vademecum</a:t>
            </a:r>
            <a:r>
              <a:rPr lang="fr-FR" dirty="0" smtClean="0">
                <a:solidFill>
                  <a:schemeClr val="accent1"/>
                </a:solidFill>
              </a:rPr>
              <a:t>  - Label </a:t>
            </a:r>
            <a:r>
              <a:rPr lang="fr-FR" dirty="0" err="1" smtClean="0">
                <a:solidFill>
                  <a:schemeClr val="accent1"/>
                </a:solidFill>
              </a:rPr>
              <a:t>EduSanté</a:t>
            </a:r>
            <a:endParaRPr lang="fr-FR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/>
              <a:t>Appréhender des notions permettant d'améliorer une meilleure relation à soi, aux autres et à l'environnement 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9457"/>
            <a:ext cx="7627073" cy="58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59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e 5"/>
          <p:cNvSpPr/>
          <p:nvPr/>
        </p:nvSpPr>
        <p:spPr>
          <a:xfrm>
            <a:off x="976745" y="4006742"/>
            <a:ext cx="3379229" cy="55440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Satisfaire ses besoins</a:t>
            </a:r>
          </a:p>
        </p:txBody>
      </p:sp>
      <p:sp>
        <p:nvSpPr>
          <p:cNvPr id="9" name="Pentagone 8"/>
          <p:cNvSpPr/>
          <p:nvPr/>
        </p:nvSpPr>
        <p:spPr>
          <a:xfrm>
            <a:off x="976746" y="4864456"/>
            <a:ext cx="3379228" cy="6527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Identifier et réaliser ses ambitions</a:t>
            </a:r>
          </a:p>
        </p:txBody>
      </p:sp>
      <p:sp>
        <p:nvSpPr>
          <p:cNvPr id="10" name="Pentagone 9"/>
          <p:cNvSpPr/>
          <p:nvPr/>
        </p:nvSpPr>
        <p:spPr>
          <a:xfrm>
            <a:off x="899592" y="2976890"/>
            <a:ext cx="3456383" cy="72653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Evoluer avec son milieu </a:t>
            </a:r>
          </a:p>
          <a:p>
            <a:pPr algn="ctr"/>
            <a:r>
              <a:rPr lang="fr-FR" sz="1600" dirty="0"/>
              <a:t>ou s’y adapter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200" y="-145205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LA PROMOTION DE LA SANTE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899592" y="1473247"/>
            <a:ext cx="36856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LA CHARTE D’ OTTAWA (1986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Etre en bonne santé, c’est pouvoir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54716" y="1498099"/>
            <a:ext cx="35176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SANTE </a:t>
            </a:r>
          </a:p>
          <a:p>
            <a:pPr algn="ctr"/>
            <a:endParaRPr lang="fr-FR" dirty="0"/>
          </a:p>
          <a:p>
            <a:pPr algn="ctr"/>
            <a:r>
              <a:rPr lang="fr-F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Ressource de vie quotidienne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i="1" dirty="0" smtClean="0"/>
              <a:t>Concept positif mettant l’accent sur les ressources sociales et personnelles, et sur les capacités physiques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4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PARCOURS EDUCATIF SANTE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48737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1900" b="1" dirty="0" smtClean="0">
                <a:solidFill>
                  <a:schemeClr val="accent1"/>
                </a:solidFill>
              </a:rPr>
              <a:t>circulaire n° 2016-008 du 28 janvier 2016</a:t>
            </a:r>
          </a:p>
          <a:p>
            <a:pPr algn="ctr">
              <a:buNone/>
            </a:pPr>
            <a:endParaRPr lang="fr-FR" sz="1900" b="1" dirty="0" smtClean="0">
              <a:solidFill>
                <a:schemeClr val="accent1"/>
              </a:solidFill>
              <a:latin typeface="Bookman Old Style" pitchFamily="18" charset="0"/>
            </a:endParaRPr>
          </a:p>
          <a:p>
            <a:r>
              <a:rPr lang="fr-FR" sz="1900" dirty="0" smtClean="0">
                <a:latin typeface="Bookman Old Style" pitchFamily="18" charset="0"/>
              </a:rPr>
              <a:t>La </a:t>
            </a:r>
            <a:r>
              <a:rPr lang="fr-FR" sz="1900" b="1" dirty="0" smtClean="0">
                <a:latin typeface="Bookman Old Style" pitchFamily="18" charset="0"/>
              </a:rPr>
              <a:t>santé</a:t>
            </a:r>
            <a:r>
              <a:rPr lang="fr-FR" sz="1900" dirty="0" smtClean="0">
                <a:latin typeface="Bookman Old Style" pitchFamily="18" charset="0"/>
              </a:rPr>
              <a:t> comme facteur de </a:t>
            </a:r>
            <a:r>
              <a:rPr lang="fr-FR" sz="1900" b="1" dirty="0" smtClean="0">
                <a:latin typeface="Bookman Old Style" pitchFamily="18" charset="0"/>
              </a:rPr>
              <a:t>réussite éducative</a:t>
            </a:r>
          </a:p>
          <a:p>
            <a:endParaRPr lang="fr-FR" sz="1900" b="1" dirty="0" smtClean="0">
              <a:latin typeface="Bookman Old Style" pitchFamily="18" charset="0"/>
            </a:endParaRPr>
          </a:p>
          <a:p>
            <a:r>
              <a:rPr lang="fr-FR" sz="1900" dirty="0" smtClean="0">
                <a:latin typeface="Bookman Old Style" pitchFamily="18" charset="0"/>
              </a:rPr>
              <a:t>L’éducation à la santé comme </a:t>
            </a:r>
            <a:r>
              <a:rPr lang="fr-FR" sz="1900" b="1" dirty="0" smtClean="0">
                <a:latin typeface="Bookman Old Style" pitchFamily="18" charset="0"/>
              </a:rPr>
              <a:t>composante de l’éducation à la citoyenneté</a:t>
            </a:r>
          </a:p>
          <a:p>
            <a:endParaRPr lang="fr-FR" sz="1900" b="1" dirty="0" smtClean="0">
              <a:latin typeface="Bookman Old Style" pitchFamily="18" charset="0"/>
            </a:endParaRPr>
          </a:p>
          <a:p>
            <a:r>
              <a:rPr lang="fr-FR" sz="1900" dirty="0" smtClean="0">
                <a:latin typeface="Bookman Old Style" pitchFamily="18" charset="0"/>
              </a:rPr>
              <a:t>Mission de l'École en matière de santé </a:t>
            </a:r>
            <a:r>
              <a:rPr lang="fr-FR" sz="2000" dirty="0" smtClean="0">
                <a:latin typeface="Bookman Old Style" pitchFamily="18" charset="0"/>
              </a:rPr>
              <a:t>: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</a:t>
            </a:r>
            <a:r>
              <a:rPr lang="fr-FR" sz="1800" i="1" dirty="0" smtClean="0">
                <a:latin typeface="Bookman Old Style" pitchFamily="18" charset="0"/>
              </a:rPr>
              <a:t>&gt;  faire acquérir à chaque élève les connaissances, les compétences et la culture lui permettant de prendre en charge sa propre santé de façon autonome</a:t>
            </a:r>
            <a:br>
              <a:rPr lang="fr-FR" sz="1800" i="1" dirty="0" smtClean="0">
                <a:latin typeface="Bookman Old Style" pitchFamily="18" charset="0"/>
              </a:rPr>
            </a:br>
            <a:r>
              <a:rPr lang="fr-FR" sz="1800" i="1" dirty="0" smtClean="0">
                <a:latin typeface="Bookman Old Style" pitchFamily="18" charset="0"/>
              </a:rPr>
              <a:t>&gt;  mettre en œuvre dans chaque école et dans chaque établissement des projets de prévention centrés sur les problématiques de santé</a:t>
            </a:r>
            <a:br>
              <a:rPr lang="fr-FR" sz="1800" i="1" dirty="0" smtClean="0">
                <a:latin typeface="Bookman Old Style" pitchFamily="18" charset="0"/>
              </a:rPr>
            </a:br>
            <a:r>
              <a:rPr lang="fr-FR" sz="1800" i="1" dirty="0" smtClean="0">
                <a:latin typeface="Bookman Old Style" pitchFamily="18" charset="0"/>
              </a:rPr>
              <a:t>&gt;  créer un environnement scolaire favorable à la santé et à la réussite </a:t>
            </a:r>
          </a:p>
          <a:p>
            <a:pPr>
              <a:buNone/>
            </a:pPr>
            <a:endParaRPr lang="fr-FR" sz="19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fr-FR" sz="1800" i="1" dirty="0" smtClean="0">
                <a:solidFill>
                  <a:srgbClr val="C00000"/>
                </a:solidFill>
                <a:latin typeface="Bookman Old Style" pitchFamily="18" charset="0"/>
                <a:sym typeface="Wingdings" pitchFamily="2" charset="2"/>
              </a:rPr>
              <a:t>  </a:t>
            </a:r>
            <a:r>
              <a:rPr lang="fr-FR" sz="1800" b="1" dirty="0" smtClean="0">
                <a:solidFill>
                  <a:srgbClr val="C00000"/>
                </a:solidFill>
                <a:latin typeface="Bookman Old Style" pitchFamily="18" charset="0"/>
                <a:sym typeface="Wingdings" pitchFamily="2" charset="2"/>
              </a:rPr>
              <a:t>Le yoga s’inscrit pleinement dans cette perspective</a:t>
            </a:r>
            <a:endParaRPr lang="fr-FR" sz="18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>
              <a:buNone/>
            </a:pPr>
            <a:endParaRPr lang="fr-FR" sz="1900" dirty="0" smtClean="0">
              <a:latin typeface="Bookman Old Style" pitchFamily="18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COMPETENCE PSYCHO - SOCIALE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Préconisation : développer les </a:t>
            </a:r>
            <a:r>
              <a:rPr lang="fr-FR" dirty="0" smtClean="0">
                <a:solidFill>
                  <a:schemeClr val="accent1"/>
                </a:solidFill>
              </a:rPr>
              <a:t>CSP </a:t>
            </a:r>
          </a:p>
          <a:p>
            <a:pPr>
              <a:buNone/>
            </a:pPr>
            <a:r>
              <a:rPr lang="fr-FR" dirty="0" smtClean="0"/>
              <a:t>   Définition :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   </a:t>
            </a:r>
            <a:r>
              <a:rPr lang="fr-FR" dirty="0" smtClean="0">
                <a:solidFill>
                  <a:schemeClr val="accent1"/>
                </a:solidFill>
              </a:rPr>
              <a:t>« </a:t>
            </a:r>
            <a:r>
              <a:rPr lang="fr-FR" i="1" dirty="0" smtClean="0">
                <a:solidFill>
                  <a:schemeClr val="accent1"/>
                </a:solidFill>
              </a:rPr>
              <a:t>La capacité d'une personne à répondre avec efficacité aux exigences et aux épreuves de la vie quotidienne. C'est l'aptitude d'une personne à maintenir un état de bien-être mental, en adoptant un comportement approprié et positif à l'occasion des relations entretenues avec les autres, sa propre culture et son environnement</a:t>
            </a:r>
            <a:r>
              <a:rPr lang="fr-FR" dirty="0" smtClean="0">
                <a:solidFill>
                  <a:schemeClr val="accent1"/>
                </a:solidFill>
              </a:rPr>
              <a:t>. »</a:t>
            </a:r>
            <a:endParaRPr lang="fr-F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r>
              <a:rPr lang="fr-FR" dirty="0" smtClean="0"/>
              <a:t>LES COMPETENCES PSYCHOSOCIALES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96136" y="400506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Contribution du yoga au développement des compétences psychosociales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52120" y="1916832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F0"/>
                </a:solidFill>
              </a:rPr>
              <a:t>Ces compétences apparaissent dans le socle commun de connaissances, de compétences et de culture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7" name="Organigramme : Terminateur 6"/>
          <p:cNvSpPr/>
          <p:nvPr/>
        </p:nvSpPr>
        <p:spPr>
          <a:xfrm>
            <a:off x="485428" y="1812415"/>
            <a:ext cx="4176464" cy="57606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Savoir résoudre des problèmes</a:t>
            </a:r>
          </a:p>
          <a:p>
            <a:pPr algn="ctr"/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Savoir prendre des décisions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rganigramme : Terminateur 7"/>
          <p:cNvSpPr/>
          <p:nvPr/>
        </p:nvSpPr>
        <p:spPr>
          <a:xfrm>
            <a:off x="980542" y="2655496"/>
            <a:ext cx="4176464" cy="61090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Avoir une pensée créative</a:t>
            </a:r>
          </a:p>
          <a:p>
            <a:pPr algn="ctr"/>
            <a:r>
              <a:rPr lang="fr-FR" dirty="0" smtClean="0"/>
              <a:t>Avoir une pensée critique</a:t>
            </a:r>
            <a:endParaRPr lang="fr-FR" dirty="0"/>
          </a:p>
        </p:txBody>
      </p:sp>
      <p:sp>
        <p:nvSpPr>
          <p:cNvPr id="9" name="Organigramme : Terminateur 8"/>
          <p:cNvSpPr/>
          <p:nvPr/>
        </p:nvSpPr>
        <p:spPr>
          <a:xfrm>
            <a:off x="485428" y="3672337"/>
            <a:ext cx="4176464" cy="86409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Savoir communiquer efficacement</a:t>
            </a:r>
          </a:p>
          <a:p>
            <a:pPr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Etre habile dans ses relations interpersonnelles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Organigramme : Terminateur 9"/>
          <p:cNvSpPr/>
          <p:nvPr/>
        </p:nvSpPr>
        <p:spPr>
          <a:xfrm>
            <a:off x="1385764" y="4917361"/>
            <a:ext cx="4176464" cy="57606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Avoir conscience de soi</a:t>
            </a:r>
          </a:p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Avoir de l’empathie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Organigramme : Terminateur 10"/>
          <p:cNvSpPr/>
          <p:nvPr/>
        </p:nvSpPr>
        <p:spPr>
          <a:xfrm>
            <a:off x="687388" y="5888202"/>
            <a:ext cx="4455554" cy="504056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Savoir réguler ses émotions</a:t>
            </a:r>
          </a:p>
          <a:p>
            <a:pPr algn="ctr"/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Savoir gérer son stress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SITUATION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endParaRPr lang="fr-FR" sz="4400" dirty="0" smtClean="0"/>
          </a:p>
          <a:p>
            <a:pPr algn="ctr"/>
            <a:endParaRPr lang="fr-FR" sz="4400" dirty="0" smtClean="0"/>
          </a:p>
          <a:p>
            <a:pPr>
              <a:buNone/>
            </a:pPr>
            <a:r>
              <a:rPr lang="fr-FR" sz="4400" dirty="0" smtClean="0"/>
              <a:t> </a:t>
            </a:r>
            <a:br>
              <a:rPr lang="fr-FR" sz="4400" dirty="0" smtClean="0"/>
            </a:br>
            <a:r>
              <a:rPr lang="fr-FR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voyelles </a:t>
            </a:r>
          </a:p>
          <a:p>
            <a:pPr>
              <a:buNone/>
            </a:pPr>
            <a:r>
              <a:rPr lang="fr-F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fr-FR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svara</a:t>
            </a:r>
            <a:r>
              <a:rPr lang="fr-F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en sanskrit)</a:t>
            </a:r>
          </a:p>
          <a:p>
            <a:pPr algn="ctr">
              <a:buNone/>
            </a:pPr>
            <a:r>
              <a:rPr lang="fr-FR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A…O…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8544"/>
            <a:ext cx="4032448" cy="400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390456" cy="2053590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 </a:t>
            </a:r>
            <a:r>
              <a:rPr lang="fr-FR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CONTRIBUTION DU YOGA</a:t>
            </a:r>
            <a:br>
              <a:rPr lang="fr-FR" sz="2800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fr-FR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/>
            </a:r>
            <a:br>
              <a:rPr lang="fr-FR" sz="2800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fr-FR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 A LA SANTE ET AU BIEN-ETRE   DES ENFANTS</a:t>
            </a:r>
            <a:endParaRPr lang="fr-FR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8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FAIT-ON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La perception de son corps :</a:t>
            </a:r>
            <a:r>
              <a:rPr lang="fr-FR" dirty="0" smtClean="0"/>
              <a:t> </a:t>
            </a:r>
          </a:p>
          <a:p>
            <a:pPr>
              <a:buNone/>
            </a:pPr>
            <a:r>
              <a:rPr lang="fr-FR" sz="2000" i="1" dirty="0" smtClean="0"/>
              <a:t>	les 5 sens, la coordination -  l’ équilibre – le tonus – la latéralité…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La mobilisation du corps : </a:t>
            </a:r>
          </a:p>
          <a:p>
            <a:pPr>
              <a:buNone/>
            </a:pPr>
            <a:r>
              <a:rPr lang="fr-FR" sz="2000" i="1" dirty="0" smtClean="0"/>
              <a:t>	flexion, extension, torsion, inclinaison, les appuis et les équilibres, les positions renversées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La respiration :</a:t>
            </a:r>
            <a:r>
              <a:rPr lang="fr-FR" dirty="0" smtClean="0"/>
              <a:t> </a:t>
            </a:r>
          </a:p>
          <a:p>
            <a:pPr>
              <a:buNone/>
            </a:pPr>
            <a:r>
              <a:rPr lang="fr-FR" sz="2000" i="1" dirty="0" smtClean="0"/>
              <a:t>	inspirer, expirer, par le nez, par la bouche, par le ventre, par le thorax – respirer plus ou moins vite, plus ou moins longtemps, plus ou moins fort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Les émotions :</a:t>
            </a:r>
            <a:r>
              <a:rPr lang="fr-FR" dirty="0" smtClean="0"/>
              <a:t> </a:t>
            </a:r>
          </a:p>
          <a:p>
            <a:pPr>
              <a:buNone/>
            </a:pPr>
            <a:r>
              <a:rPr lang="fr-FR" sz="1700" i="1" dirty="0" smtClean="0"/>
              <a:t>	</a:t>
            </a:r>
            <a:r>
              <a:rPr lang="fr-FR" sz="2000" i="1" dirty="0" smtClean="0"/>
              <a:t>peur, joie, colère, tristesse, surprise…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La concentration : </a:t>
            </a:r>
          </a:p>
          <a:p>
            <a:pPr>
              <a:buNone/>
            </a:pPr>
            <a:r>
              <a:rPr lang="fr-FR" sz="2000" i="1" dirty="0" smtClean="0"/>
              <a:t>	tranquillité, immobilité, détente, écoute</a:t>
            </a:r>
          </a:p>
          <a:p>
            <a:endParaRPr lang="fr-FR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7642566" cy="288967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1600" y="5445224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latin typeface="MV Boli" panose="02000500030200090000" pitchFamily="2" charset="0"/>
                <a:cs typeface="MV Boli" panose="02000500030200090000" pitchFamily="2" charset="0"/>
              </a:rPr>
              <a:t>Merci !</a:t>
            </a:r>
            <a:endParaRPr lang="fr-FR" sz="4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867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fr-FR" sz="22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fr-FR" sz="2200" dirty="0" smtClean="0">
              <a:latin typeface="Century" pitchFamily="18" charset="0"/>
            </a:endParaRPr>
          </a:p>
          <a:p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</a:pPr>
            <a:endParaRPr lang="fr-FR" dirty="0" smtClean="0">
              <a:latin typeface="+mj-lt"/>
            </a:endParaRPr>
          </a:p>
          <a:p>
            <a:endParaRPr lang="fr-FR" dirty="0" smtClean="0">
              <a:latin typeface="+mj-lt"/>
            </a:endParaRPr>
          </a:p>
          <a:p>
            <a:pPr>
              <a:buNone/>
            </a:pPr>
            <a:r>
              <a:rPr lang="fr-FR" dirty="0" smtClean="0">
                <a:latin typeface="+mj-lt"/>
              </a:rPr>
              <a:t/>
            </a:r>
            <a:br>
              <a:rPr lang="fr-FR" dirty="0" smtClean="0">
                <a:latin typeface="+mj-lt"/>
              </a:rPr>
            </a:br>
            <a:r>
              <a:rPr lang="fr-FR" dirty="0" smtClean="0">
                <a:latin typeface="+mj-lt"/>
              </a:rPr>
              <a:t>	</a:t>
            </a:r>
            <a:endParaRPr lang="fr-FR" dirty="0" smtClean="0">
              <a:latin typeface="Bookman Old Style" pitchFamily="18" charset="0"/>
            </a:endParaRPr>
          </a:p>
          <a:p>
            <a:endParaRPr lang="fr-FR" dirty="0" smtClean="0">
              <a:latin typeface="Bookman Old Style" pitchFamily="18" charset="0"/>
            </a:endParaRPr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 rot="20862130">
            <a:off x="487915" y="2804425"/>
            <a:ext cx="2880320" cy="100811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Prendre confiance en soi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599020" y="1001539"/>
            <a:ext cx="5544615" cy="177278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Améliorer sa relation à soi, aux autres , à l’environnement</a:t>
            </a:r>
          </a:p>
          <a:p>
            <a:pPr>
              <a:buNone/>
            </a:pPr>
            <a:r>
              <a:rPr lang="fr-FR" sz="1400" i="1" dirty="0"/>
              <a:t>------&gt;  améliorer les conditions d'apprentissage  et la relation aux apprentissages</a:t>
            </a:r>
            <a:br>
              <a:rPr lang="fr-FR" sz="1400" i="1" dirty="0"/>
            </a:br>
            <a:r>
              <a:rPr lang="fr-FR" sz="1400" i="1" dirty="0" smtClean="0"/>
              <a:t>------&gt;  </a:t>
            </a:r>
            <a:r>
              <a:rPr lang="fr-FR" sz="1400" i="1" dirty="0"/>
              <a:t>améliorer l'ambiance de classe</a:t>
            </a:r>
            <a:endParaRPr lang="fr-FR" sz="1400" dirty="0"/>
          </a:p>
          <a:p>
            <a:endParaRPr lang="fr-FR" dirty="0">
              <a:latin typeface="Bookman Old Style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6" name="Ellipse 5"/>
          <p:cNvSpPr/>
          <p:nvPr/>
        </p:nvSpPr>
        <p:spPr>
          <a:xfrm rot="190712">
            <a:off x="5456417" y="2862380"/>
            <a:ext cx="2880320" cy="10081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</a:t>
            </a:r>
            <a:r>
              <a:rPr lang="fr-FR" dirty="0" smtClean="0"/>
              <a:t>évelopper son écoute, soutenir son attention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51521" y="3944694"/>
            <a:ext cx="8352928" cy="25202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Apprendre à mieux connaître son corps et favoriser une meilleure perception </a:t>
            </a:r>
            <a:r>
              <a:rPr lang="fr-F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corporelle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* </a:t>
            </a:r>
            <a:r>
              <a:rPr lang="fr-FR" dirty="0">
                <a:solidFill>
                  <a:srgbClr val="00B0F0"/>
                </a:solidFill>
              </a:rPr>
              <a:t>ses parties, ses fonctions , son repérage </a:t>
            </a:r>
            <a:r>
              <a:rPr lang="fr-FR" dirty="0" smtClean="0">
                <a:solidFill>
                  <a:srgbClr val="00B0F0"/>
                </a:solidFill>
              </a:rPr>
              <a:t>dans l'espace</a:t>
            </a: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 smtClean="0">
                <a:solidFill>
                  <a:srgbClr val="00B0F0"/>
                </a:solidFill>
              </a:rPr>
              <a:t>* </a:t>
            </a:r>
            <a:r>
              <a:rPr lang="fr-FR" dirty="0">
                <a:solidFill>
                  <a:srgbClr val="00B0F0"/>
                </a:solidFill>
              </a:rPr>
              <a:t>apprendre à le respecter </a:t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 smtClean="0">
                <a:solidFill>
                  <a:srgbClr val="00B0F0"/>
                </a:solidFill>
              </a:rPr>
              <a:t>* </a:t>
            </a:r>
            <a:r>
              <a:rPr lang="fr-FR" dirty="0">
                <a:solidFill>
                  <a:srgbClr val="00B0F0"/>
                </a:solidFill>
              </a:rPr>
              <a:t>découvrir et contrôler la fonction respiratoire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ILLUSTRATION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>
              <a:solidFill>
                <a:schemeClr val="accent2"/>
              </a:solidFill>
              <a:hlinkClick r:id="rId2"/>
            </a:endParaRPr>
          </a:p>
          <a:p>
            <a:pPr algn="ctr">
              <a:buNone/>
            </a:pPr>
            <a:r>
              <a:rPr lang="fr-FR" sz="2800" dirty="0" smtClean="0">
                <a:solidFill>
                  <a:schemeClr val="accent2"/>
                </a:solidFill>
                <a:latin typeface="Bookman Old Style" pitchFamily="18" charset="0"/>
                <a:hlinkClick r:id="rId2"/>
              </a:rPr>
              <a:t>LE YOGA A L’ECOLE</a:t>
            </a:r>
          </a:p>
          <a:p>
            <a:pPr algn="ctr">
              <a:buNone/>
            </a:pPr>
            <a:endParaRPr lang="fr-FR" sz="2800" dirty="0" smtClean="0">
              <a:solidFill>
                <a:schemeClr val="accent2"/>
              </a:solidFill>
              <a:latin typeface="Bookman Old Style" pitchFamily="18" charset="0"/>
              <a:hlinkClick r:id="rId2"/>
            </a:endParaRPr>
          </a:p>
          <a:p>
            <a:r>
              <a:rPr lang="fr-FR" dirty="0" smtClean="0">
                <a:solidFill>
                  <a:srgbClr val="0070C0"/>
                </a:solidFill>
                <a:latin typeface="Bookman Old Style" pitchFamily="18" charset="0"/>
                <a:hlinkClick r:id="rId2"/>
              </a:rPr>
              <a:t>https://www.youtube.com/watch?v=0zAg2JJMQrk</a:t>
            </a:r>
            <a:endParaRPr lang="fr-FR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endParaRPr lang="fr-FR" dirty="0" smtClean="0">
              <a:latin typeface="Bookman Old Style" pitchFamily="18" charset="0"/>
            </a:endParaRPr>
          </a:p>
          <a:p>
            <a:r>
              <a:rPr lang="fr-FR" dirty="0" smtClean="0">
                <a:solidFill>
                  <a:schemeClr val="accent2"/>
                </a:solidFill>
                <a:latin typeface="Bookman Old Style" pitchFamily="18" charset="0"/>
                <a:hlinkClick r:id="rId3"/>
              </a:rPr>
              <a:t>https://www.youtube.com/watch?v=kbmWv8p_Pbo</a:t>
            </a:r>
            <a:endParaRPr lang="fr-FR" dirty="0" smtClean="0">
              <a:solidFill>
                <a:schemeClr val="accent2"/>
              </a:solidFill>
              <a:latin typeface="Bookman Old Style" pitchFamily="18" charset="0"/>
            </a:endParaRPr>
          </a:p>
          <a:p>
            <a:endParaRPr lang="fr-FR" dirty="0">
              <a:solidFill>
                <a:schemeClr val="accent2"/>
              </a:solidFill>
              <a:latin typeface="Bookman Old Style" pitchFamily="18" charset="0"/>
            </a:endParaRPr>
          </a:p>
          <a:p>
            <a:r>
              <a:rPr lang="fr-FR" dirty="0">
                <a:solidFill>
                  <a:schemeClr val="accent2"/>
                </a:solidFill>
                <a:latin typeface="Bookman Old Style" pitchFamily="18" charset="0"/>
                <a:hlinkClick r:id="rId4"/>
              </a:rPr>
              <a:t>https://www.instagram.com/tv/Caecw8kIfee/?utm_medium=share_sheet</a:t>
            </a:r>
            <a:endParaRPr lang="fr-FR" dirty="0" smtClean="0">
              <a:solidFill>
                <a:schemeClr val="accent2"/>
              </a:solidFill>
              <a:latin typeface="Bookman Old Style" pitchFamily="18" charset="0"/>
            </a:endParaRPr>
          </a:p>
          <a:p>
            <a:endParaRPr lang="fr-FR" dirty="0" smtClean="0">
              <a:solidFill>
                <a:schemeClr val="accent2"/>
              </a:solidFill>
              <a:latin typeface="Bookman Old Style" pitchFamily="18" charset="0"/>
            </a:endParaRPr>
          </a:p>
          <a:p>
            <a:pPr>
              <a:buNone/>
            </a:pPr>
            <a:endParaRPr lang="fr-FR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8082"/>
            <a:ext cx="2087880" cy="208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QUAND ?  A QUELLES OCCASIONS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ln>
            <a:solidFill>
              <a:srgbClr val="FFC000"/>
            </a:solidFill>
          </a:ln>
        </p:spPr>
        <p:txBody>
          <a:bodyPr/>
          <a:lstStyle/>
          <a:p>
            <a:pPr>
              <a:buNone/>
            </a:pPr>
            <a:r>
              <a:rPr lang="fr-FR" dirty="0" smtClean="0"/>
              <a:t> 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15616" y="1995443"/>
            <a:ext cx="5580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A des moments ponctuels de quelques minutes quand le besoin s’en fait sentir</a:t>
            </a:r>
            <a:endParaRPr lang="fr-FR" sz="20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3260443"/>
            <a:ext cx="5080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000" i="1" dirty="0" smtClean="0">
                <a:solidFill>
                  <a:srgbClr val="FFC000"/>
                </a:solidFill>
                <a:latin typeface="Bookman Old Style" pitchFamily="18" charset="0"/>
              </a:rPr>
              <a:t>Lors de rituels inscrits à l’emploi du temps (au même moment de la journée)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576" y="4581128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Au cours de séances de 15 à 40 minutes (selon l'âge des enfants) dans une séquence d’apprentissage </a:t>
            </a:r>
          </a:p>
          <a:p>
            <a:pPr>
              <a:buNone/>
            </a:pP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 6 à 12 séances à raison d'une ou deux par semaine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SITUATION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endParaRPr lang="fr-FR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fr-F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L’ abeille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692696"/>
            <a:ext cx="3265995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CONSEILS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fr-FR" dirty="0" smtClean="0"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Les conditions de pratique: </a:t>
            </a:r>
          </a:p>
          <a:p>
            <a:pPr lvl="1"/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Rituel ou non </a:t>
            </a:r>
          </a:p>
          <a:p>
            <a:pPr lvl="1"/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Pièce au calme</a:t>
            </a:r>
          </a:p>
          <a:p>
            <a:pPr lvl="1"/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Température agréable</a:t>
            </a:r>
          </a:p>
          <a:p>
            <a:pPr lvl="1"/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Temps de pratique variable</a:t>
            </a:r>
          </a:p>
          <a:p>
            <a:pPr lvl="1"/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Tenue confortable</a:t>
            </a:r>
          </a:p>
          <a:p>
            <a:pPr lvl="1"/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L'adhésion personnelle est essentielle, aussi,  chacun fait les exercices à sa mesure sachant qu'il n'y a pas de modèle à respecter, ni recherche de résultat</a:t>
            </a:r>
          </a:p>
          <a:p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S’adapter à l’âge des enfants</a:t>
            </a:r>
          </a:p>
          <a:p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Une approche ludique</a:t>
            </a:r>
          </a:p>
          <a:p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 On prend le temps de faire à son rythme, sans précipitation</a:t>
            </a:r>
          </a:p>
          <a:p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fr-FR" sz="2200" dirty="0" smtClean="0">
                <a:solidFill>
                  <a:srgbClr val="00B0F0"/>
                </a:solidFill>
                <a:latin typeface="Bookman Old Style" pitchFamily="18" charset="0"/>
              </a:rPr>
              <a:t>Accepter les bâillements, rires, soupirs, </a:t>
            </a:r>
          </a:p>
          <a:p>
            <a:endParaRPr lang="fr-FR" sz="2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EFFETS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43192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dirty="0" smtClean="0">
                <a:solidFill>
                  <a:schemeClr val="accent1"/>
                </a:solidFill>
                <a:latin typeface="Bookman Old Style" pitchFamily="18" charset="0"/>
              </a:rPr>
              <a:t>Des pratiques qui peuvent être appréciées</a:t>
            </a:r>
            <a:br>
              <a:rPr lang="fr-FR" dirty="0" smtClean="0">
                <a:solidFill>
                  <a:schemeClr val="accent1"/>
                </a:solidFill>
                <a:latin typeface="Bookman Old Style" pitchFamily="18" charset="0"/>
              </a:rPr>
            </a:br>
            <a:endParaRPr lang="fr-FR" dirty="0" smtClean="0">
              <a:latin typeface="Bookman Old Style" pitchFamily="18" charset="0"/>
            </a:endParaRPr>
          </a:p>
          <a:p>
            <a:r>
              <a:rPr lang="fr-FR" dirty="0" smtClean="0">
                <a:latin typeface="Bookman Old Style" pitchFamily="18" charset="0"/>
              </a:rPr>
              <a:t>  </a:t>
            </a:r>
            <a:r>
              <a:rPr lang="fr-FR" sz="2000" dirty="0" smtClean="0">
                <a:latin typeface="Bookman Old Style" pitchFamily="18" charset="0"/>
              </a:rPr>
              <a:t>quelques indicateurs pour l'enseignant: </a:t>
            </a:r>
          </a:p>
          <a:p>
            <a:pPr algn="ctr">
              <a:buNone/>
            </a:pPr>
            <a:r>
              <a:rPr lang="fr-FR" sz="2000" b="1" i="1" dirty="0" smtClean="0">
                <a:latin typeface="Bookman Old Style" pitchFamily="18" charset="0"/>
              </a:rPr>
              <a:t>les effets sur l'élève et sur la classe</a:t>
            </a:r>
            <a:endParaRPr lang="fr-FR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sz="1800" dirty="0" smtClean="0">
                <a:latin typeface="Bookman Old Style" pitchFamily="18" charset="0"/>
              </a:rPr>
              <a:t>    qualité de l'ambiance de classe, qualité de la représentation corporelle, l'adhésion des élèves à l'activité, la qualité de l'écoute et de l'attention...</a:t>
            </a:r>
          </a:p>
          <a:p>
            <a:endParaRPr lang="fr-FR" sz="2000" dirty="0" smtClean="0">
              <a:latin typeface="Bookman Old Style" pitchFamily="18" charset="0"/>
            </a:endParaRPr>
          </a:p>
          <a:p>
            <a:r>
              <a:rPr lang="fr-FR" sz="2000" dirty="0" smtClean="0">
                <a:latin typeface="Bookman Old Style" pitchFamily="18" charset="0"/>
              </a:rPr>
              <a:t>  quelques indicateurs pour l'enfant (auto-évalués): </a:t>
            </a:r>
          </a:p>
          <a:p>
            <a:pPr algn="ctr">
              <a:buNone/>
            </a:pPr>
            <a:r>
              <a:rPr lang="fr-FR" sz="2000" b="1" i="1" dirty="0" smtClean="0">
                <a:latin typeface="Bookman Old Style" pitchFamily="18" charset="0"/>
              </a:rPr>
              <a:t>les effets sur soi</a:t>
            </a:r>
            <a:r>
              <a:rPr lang="fr-FR" sz="2000" dirty="0" smtClean="0">
                <a:latin typeface="Bookman Old Style" pitchFamily="18" charset="0"/>
              </a:rPr>
              <a:t> </a:t>
            </a:r>
          </a:p>
          <a:p>
            <a:pPr>
              <a:buNone/>
            </a:pPr>
            <a:r>
              <a:rPr lang="fr-FR" sz="1800" dirty="0" smtClean="0">
                <a:latin typeface="Bookman Old Style" pitchFamily="18" charset="0"/>
              </a:rPr>
              <a:t>    je sais prendre mon temps :"je sais faire  les choses lentement", « je sais respirer » , "je sais prendre de l'air et le souffler", je sais exprimer mon ressenti : "je me sens..."...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 ENSEIGNANT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43192" cy="4873752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+mj-lt"/>
              </a:rPr>
              <a:t>Dans le </a:t>
            </a:r>
            <a:r>
              <a:rPr lang="fr-FR" b="1" dirty="0" smtClean="0">
                <a:latin typeface="+mj-lt"/>
              </a:rPr>
              <a:t>référentiel de compétences </a:t>
            </a:r>
            <a:r>
              <a:rPr lang="fr-FR" dirty="0" smtClean="0">
                <a:latin typeface="+mj-lt"/>
              </a:rPr>
              <a:t>des professeurs des écoles , il est dit que :</a:t>
            </a:r>
          </a:p>
          <a:p>
            <a:pPr>
              <a:buNone/>
            </a:pPr>
            <a:r>
              <a:rPr lang="fr-FR" dirty="0" smtClean="0">
                <a:latin typeface="+mj-lt"/>
              </a:rPr>
              <a:t> « Le professeur doit être capable […] d’être sensible aux rythmes d’apprentissage des élèves et avoir souci de les prendre en compte »</a:t>
            </a:r>
          </a:p>
          <a:p>
            <a:pPr>
              <a:buNone/>
            </a:pPr>
            <a:r>
              <a:rPr lang="fr-FR" dirty="0" smtClean="0">
                <a:latin typeface="+mj-lt"/>
              </a:rPr>
              <a:t>« Le professeur doit être capable […] élaborer, faire comprendre et faire respecter, en fonction de l’âge des enfants, les consignes de travail et les règles de vie collective dans la classe ; […] être attentif aux réactions des élèves ;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proposer des substituts aux activités prévues, en varier les modalités, relancer l’intérêt des élèves. »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Pratiquer pour vous</a:t>
            </a:r>
          </a:p>
          <a:p>
            <a:r>
              <a:rPr lang="fr-FR" dirty="0" smtClean="0"/>
              <a:t>Proposer une pratique à vos élèves </a:t>
            </a:r>
          </a:p>
          <a:p>
            <a:r>
              <a:rPr lang="fr-FR" dirty="0" smtClean="0"/>
              <a:t>RYE : recherche sur le yoga dans l’éducation</a:t>
            </a:r>
          </a:p>
          <a:p>
            <a:pPr lvl="1">
              <a:buNone/>
            </a:pPr>
            <a:r>
              <a:rPr lang="fr-FR" dirty="0" smtClean="0"/>
              <a:t> </a:t>
            </a:r>
            <a:r>
              <a:rPr lang="fr-FR" i="1" dirty="0" smtClean="0"/>
              <a:t>agrément par le ministère de l’ Education Nationale</a:t>
            </a:r>
          </a:p>
          <a:p>
            <a:endParaRPr lang="fr-FR" dirty="0" smtClean="0"/>
          </a:p>
          <a:p>
            <a:pPr>
              <a:buNone/>
            </a:pPr>
            <a:r>
              <a:rPr lang="fr-FR" u="sng" dirty="0" smtClean="0"/>
              <a:t>Complémentarité</a:t>
            </a:r>
          </a:p>
          <a:p>
            <a:r>
              <a:rPr lang="fr-FR" dirty="0" smtClean="0"/>
              <a:t>Yoga et Natation:</a:t>
            </a:r>
          </a:p>
          <a:p>
            <a:pPr lvl="1"/>
            <a:r>
              <a:rPr lang="fr-FR" dirty="0" smtClean="0"/>
              <a:t>Confiance – relâchement  - souffle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« FOLIE DU YOGA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37611" y="1700585"/>
            <a:ext cx="7467600" cy="4873752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www.franceinter.fr/theme/yoga</a:t>
            </a:r>
            <a:endParaRPr lang="fr-FR" dirty="0"/>
          </a:p>
          <a:p>
            <a:pPr marL="0" indent="0" algn="ctr">
              <a:buNone/>
            </a:pPr>
            <a:r>
              <a:rPr lang="fr-FR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29 émissions sur 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la thématique du </a:t>
            </a:r>
            <a:r>
              <a:rPr lang="fr-FR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yoga !</a:t>
            </a:r>
          </a:p>
          <a:p>
            <a:endParaRPr lang="fr-FR" dirty="0"/>
          </a:p>
        </p:txBody>
      </p:sp>
      <p:sp>
        <p:nvSpPr>
          <p:cNvPr id="5" name="AutoShape 2" descr="Grand bien vous fasse - Home | Facebook"/>
          <p:cNvSpPr>
            <a:spLocks noChangeAspect="1" noChangeArrowheads="1"/>
          </p:cNvSpPr>
          <p:nvPr/>
        </p:nvSpPr>
        <p:spPr bwMode="auto">
          <a:xfrm>
            <a:off x="135986" y="-531440"/>
            <a:ext cx="3467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61" y="2717151"/>
            <a:ext cx="3467100" cy="13144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68" y="4714230"/>
            <a:ext cx="7776864" cy="14508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368" y="4146646"/>
            <a:ext cx="505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https://</a:t>
            </a:r>
            <a:r>
              <a:rPr lang="fr-FR" dirty="0" smtClean="0">
                <a:hlinkClick r:id="rId5"/>
              </a:rPr>
              <a:t>www.radiofrance.fr/sujets/yoga</a:t>
            </a:r>
            <a:r>
              <a:rPr lang="fr-FR" dirty="0" smtClean="0"/>
              <a:t> </a:t>
            </a:r>
            <a:r>
              <a:rPr lang="fr-FR" sz="1200" dirty="0" smtClean="0"/>
              <a:t>(11ème vidéo)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03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16" y="132672"/>
            <a:ext cx="2520280" cy="2520280"/>
          </a:xfrm>
          <a:prstGeom prst="rect">
            <a:avLst/>
          </a:prstGeom>
        </p:spPr>
      </p:pic>
      <p:sp>
        <p:nvSpPr>
          <p:cNvPr id="7" name="Rectangle avec coin arrondi et coin rogné 6"/>
          <p:cNvSpPr/>
          <p:nvPr/>
        </p:nvSpPr>
        <p:spPr>
          <a:xfrm>
            <a:off x="1499867" y="2922927"/>
            <a:ext cx="2736304" cy="936104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Elizabeth </a:t>
            </a:r>
            <a:r>
              <a:rPr lang="fr-FR" sz="1400" dirty="0" err="1" smtClean="0">
                <a:solidFill>
                  <a:srgbClr val="002060"/>
                </a:solidFill>
              </a:rPr>
              <a:t>Jouanne</a:t>
            </a:r>
            <a:endParaRPr lang="fr-FR" sz="1400" dirty="0" smtClean="0">
              <a:solidFill>
                <a:srgbClr val="002060"/>
              </a:solidFill>
            </a:endParaRPr>
          </a:p>
          <a:p>
            <a:pPr algn="ctr"/>
            <a:r>
              <a:rPr lang="fr-FR" sz="1400" dirty="0" smtClean="0">
                <a:solidFill>
                  <a:srgbClr val="00B050"/>
                </a:solidFill>
              </a:rPr>
              <a:t>Enseignante EM – professeur de yoga</a:t>
            </a:r>
            <a:endParaRPr lang="fr-FR" sz="1400" dirty="0">
              <a:solidFill>
                <a:srgbClr val="00B05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221" y="2174537"/>
            <a:ext cx="1693912" cy="21291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3" y="2492897"/>
            <a:ext cx="2303109" cy="1607616"/>
          </a:xfrm>
          <a:prstGeom prst="rect">
            <a:avLst/>
          </a:prstGeom>
        </p:spPr>
      </p:pic>
      <p:sp>
        <p:nvSpPr>
          <p:cNvPr id="12" name="Rectangle avec coins arrondis en diagonale 11"/>
          <p:cNvSpPr/>
          <p:nvPr/>
        </p:nvSpPr>
        <p:spPr>
          <a:xfrm>
            <a:off x="4236171" y="5636650"/>
            <a:ext cx="2592288" cy="7920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B050"/>
                </a:solidFill>
              </a:rPr>
              <a:t>Agnès </a:t>
            </a:r>
            <a:r>
              <a:rPr lang="fr-FR" sz="1400" dirty="0" err="1" smtClean="0">
                <a:solidFill>
                  <a:srgbClr val="00B050"/>
                </a:solidFill>
              </a:rPr>
              <a:t>Gliozzo</a:t>
            </a:r>
            <a:r>
              <a:rPr lang="fr-FR" sz="1400" dirty="0" smtClean="0">
                <a:solidFill>
                  <a:srgbClr val="00B050"/>
                </a:solidFill>
              </a:rPr>
              <a:t/>
            </a:r>
            <a:br>
              <a:rPr lang="fr-FR" sz="1400" dirty="0" smtClean="0">
                <a:solidFill>
                  <a:srgbClr val="00B050"/>
                </a:solidFill>
              </a:rPr>
            </a:br>
            <a:r>
              <a:rPr lang="fr-FR" sz="1400" dirty="0">
                <a:solidFill>
                  <a:srgbClr val="C00000"/>
                </a:solidFill>
              </a:rPr>
              <a:t>P</a:t>
            </a:r>
            <a:r>
              <a:rPr lang="fr-FR" sz="1400" dirty="0" smtClean="0">
                <a:solidFill>
                  <a:srgbClr val="C00000"/>
                </a:solidFill>
              </a:rPr>
              <a:t>rofesseur de yoga</a:t>
            </a:r>
            <a:endParaRPr lang="fr-FR" sz="1400" dirty="0">
              <a:solidFill>
                <a:srgbClr val="C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395" y="4303690"/>
            <a:ext cx="1866322" cy="241309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29999" y="1240419"/>
            <a:ext cx="4320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 smtClean="0"/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I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N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V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I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T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E</a:t>
            </a:r>
          </a:p>
          <a:p>
            <a:pPr algn="ctr"/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" y="132672"/>
            <a:ext cx="1157114" cy="1157114"/>
          </a:xfrm>
          <a:prstGeom prst="rect">
            <a:avLst/>
          </a:prstGeom>
        </p:spPr>
      </p:pic>
      <p:sp>
        <p:nvSpPr>
          <p:cNvPr id="16" name="Rectangle avec coins arrondis en diagonale 15"/>
          <p:cNvSpPr/>
          <p:nvPr/>
        </p:nvSpPr>
        <p:spPr>
          <a:xfrm>
            <a:off x="4236171" y="362665"/>
            <a:ext cx="2879172" cy="9144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15 histoires  pour les 3-10 ans</a:t>
            </a:r>
          </a:p>
          <a:p>
            <a:pPr algn="ctr"/>
            <a:r>
              <a:rPr lang="fr-FR" sz="1400" dirty="0" smtClean="0">
                <a:solidFill>
                  <a:srgbClr val="00B0F0"/>
                </a:solidFill>
              </a:rPr>
              <a:t>Christel Cornu - </a:t>
            </a:r>
            <a:r>
              <a:rPr lang="fr-FR" sz="1400" dirty="0" err="1" smtClean="0">
                <a:hlinkClick r:id="rId7"/>
              </a:rPr>
              <a:t>Deiller</a:t>
            </a:r>
            <a:r>
              <a:rPr lang="fr-FR" sz="1400" dirty="0" smtClean="0">
                <a:hlinkClick r:id="rId7"/>
              </a:rPr>
              <a:t> Véronique</a:t>
            </a:r>
            <a:endParaRPr lang="fr-FR" sz="1400" dirty="0" smtClean="0"/>
          </a:p>
          <a:p>
            <a:pPr algn="ctr"/>
            <a:r>
              <a:rPr lang="fr-FR" sz="1400" dirty="0" smtClean="0">
                <a:solidFill>
                  <a:srgbClr val="00B050"/>
                </a:solidFill>
              </a:rPr>
              <a:t>Professeur de yoga</a:t>
            </a:r>
            <a:endParaRPr lang="fr-FR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3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39752" y="3072408"/>
            <a:ext cx="6172200" cy="288032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>Présentation</a:t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/>
            </a:r>
            <a:br>
              <a:rPr lang="fr-FR" dirty="0" smtClean="0">
                <a:latin typeface="Bookman Old Style" pitchFamily="18" charset="0"/>
              </a:rPr>
            </a:br>
            <a:r>
              <a:rPr lang="fr-FR" dirty="0" smtClean="0">
                <a:latin typeface="Bookman Old Style" pitchFamily="18" charset="0"/>
              </a:rPr>
              <a:t> - </a:t>
            </a:r>
            <a:r>
              <a:rPr lang="fr-FR" sz="2200" b="0" dirty="0" smtClean="0">
                <a:latin typeface="Bookman Old Style" pitchFamily="18" charset="0"/>
              </a:rPr>
              <a:t>QUI SUIS-JE ?</a:t>
            </a:r>
            <a:br>
              <a:rPr lang="fr-FR" sz="2200" b="0" dirty="0" smtClean="0">
                <a:latin typeface="Bookman Old Style" pitchFamily="18" charset="0"/>
              </a:rPr>
            </a:br>
            <a:r>
              <a:rPr lang="fr-FR" sz="2700" b="0" dirty="0" smtClean="0">
                <a:latin typeface="Bookman Old Style" pitchFamily="18" charset="0"/>
              </a:rPr>
              <a:t/>
            </a:r>
            <a:br>
              <a:rPr lang="fr-FR" sz="2700" b="0" dirty="0" smtClean="0">
                <a:latin typeface="Bookman Old Style" pitchFamily="18" charset="0"/>
              </a:rPr>
            </a:br>
            <a:r>
              <a:rPr lang="fr-FR" sz="2700" b="0" dirty="0" smtClean="0">
                <a:latin typeface="Bookman Old Style" pitchFamily="18" charset="0"/>
              </a:rPr>
              <a:t> - </a:t>
            </a:r>
            <a:r>
              <a:rPr lang="fr-FR" sz="2200" b="0" dirty="0">
                <a:latin typeface="Bookman Old Style" pitchFamily="18" charset="0"/>
              </a:rPr>
              <a:t>POUR </a:t>
            </a:r>
            <a:r>
              <a:rPr lang="fr-FR" sz="2200" b="0" dirty="0" smtClean="0">
                <a:latin typeface="Bookman Old Style" pitchFamily="18" charset="0"/>
              </a:rPr>
              <a:t>MOI</a:t>
            </a:r>
            <a:r>
              <a:rPr lang="fr-FR" sz="2800" b="0" dirty="0" smtClean="0">
                <a:latin typeface="Bookman Old Style" pitchFamily="18" charset="0"/>
              </a:rPr>
              <a:t>, </a:t>
            </a:r>
            <a:r>
              <a:rPr lang="fr-FR" sz="2200" b="0" dirty="0" smtClean="0">
                <a:latin typeface="Bookman Old Style" pitchFamily="18" charset="0"/>
              </a:rPr>
              <a:t>CETTE FORMATION, c’est …</a:t>
            </a:r>
            <a:br>
              <a:rPr lang="fr-FR" sz="2200" b="0" dirty="0" smtClean="0">
                <a:latin typeface="Bookman Old Style" pitchFamily="18" charset="0"/>
              </a:rPr>
            </a:br>
            <a:r>
              <a:rPr lang="fr-FR" sz="2200" b="0" dirty="0">
                <a:latin typeface="Bookman Old Style" pitchFamily="18" charset="0"/>
              </a:rPr>
              <a:t/>
            </a:r>
            <a:br>
              <a:rPr lang="fr-FR" sz="2200" b="0" dirty="0">
                <a:latin typeface="Bookman Old Style" pitchFamily="18" charset="0"/>
              </a:rPr>
            </a:br>
            <a:r>
              <a:rPr lang="fr-FR" sz="2200" b="0" dirty="0">
                <a:latin typeface="Bookman Old Style" pitchFamily="18" charset="0"/>
              </a:rPr>
              <a:t> </a:t>
            </a:r>
            <a:r>
              <a:rPr lang="fr-FR" sz="2200" b="0" dirty="0" smtClean="0">
                <a:latin typeface="Bookman Old Style" pitchFamily="18" charset="0"/>
              </a:rPr>
              <a:t>- LE YOGA, en quelques mots</a:t>
            </a:r>
            <a:endParaRPr lang="fr-FR" sz="2200" b="0" dirty="0">
              <a:latin typeface="Bookman Old Style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95736" y="1700808"/>
            <a:ext cx="6172200" cy="1371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VOUS</a:t>
            </a:r>
            <a:endParaRPr lang="fr-F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BIBLIOGRAPHIE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fr-FR" dirty="0" smtClean="0"/>
          </a:p>
          <a:p>
            <a:r>
              <a:rPr lang="fr-FR" b="1" i="1" dirty="0" smtClean="0">
                <a:latin typeface="Bookman Old Style" pitchFamily="18" charset="0"/>
              </a:rPr>
              <a:t>Quelques albums pour les enfants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* </a:t>
            </a:r>
            <a:r>
              <a:rPr lang="fr-FR" sz="2000" dirty="0" smtClean="0">
                <a:latin typeface="Bookman Old Style" pitchFamily="18" charset="0"/>
              </a:rPr>
              <a:t>Le yoga des petits - Rebecca </a:t>
            </a:r>
            <a:r>
              <a:rPr lang="fr-FR" sz="2000" dirty="0" err="1" smtClean="0">
                <a:latin typeface="Bookman Old Style" pitchFamily="18" charset="0"/>
              </a:rPr>
              <a:t>Withford</a:t>
            </a:r>
            <a:r>
              <a:rPr lang="fr-FR" sz="2000" dirty="0" smtClean="0">
                <a:latin typeface="Bookman Old Style" pitchFamily="18" charset="0"/>
              </a:rPr>
              <a:t>, Martina </a:t>
            </a:r>
            <a:r>
              <a:rPr lang="fr-FR" sz="2000" dirty="0" err="1" smtClean="0">
                <a:latin typeface="Bookman Old Style" pitchFamily="18" charset="0"/>
              </a:rPr>
              <a:t>Selway</a:t>
            </a:r>
            <a:r>
              <a:rPr lang="fr-FR" sz="2000" dirty="0" smtClean="0">
                <a:latin typeface="Bookman Old Style" pitchFamily="18" charset="0"/>
              </a:rPr>
              <a:t> - </a:t>
            </a:r>
            <a:r>
              <a:rPr lang="fr-FR" sz="2000" i="1" dirty="0" smtClean="0">
                <a:latin typeface="Bookman Old Style" pitchFamily="18" charset="0"/>
              </a:rPr>
              <a:t>Gallimard Jeunesse</a:t>
            </a:r>
            <a:endParaRPr lang="fr-FR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sz="2000" dirty="0" smtClean="0">
                <a:latin typeface="Bookman Old Style" pitchFamily="18" charset="0"/>
              </a:rPr>
              <a:t>* Le Yoga des petits pour bien dormir</a:t>
            </a:r>
            <a:r>
              <a:rPr lang="fr-FR" sz="2000" i="1" dirty="0" smtClean="0">
                <a:latin typeface="Bookman Old Style" pitchFamily="18" charset="0"/>
              </a:rPr>
              <a:t> -</a:t>
            </a:r>
            <a:r>
              <a:rPr lang="fr-FR" sz="2000" dirty="0" smtClean="0">
                <a:latin typeface="Bookman Old Style" pitchFamily="18" charset="0"/>
              </a:rPr>
              <a:t> Rebecca </a:t>
            </a:r>
            <a:r>
              <a:rPr lang="fr-FR" sz="2000" dirty="0" err="1" smtClean="0">
                <a:latin typeface="Bookman Old Style" pitchFamily="18" charset="0"/>
              </a:rPr>
              <a:t>Withford</a:t>
            </a:r>
            <a:r>
              <a:rPr lang="fr-FR" sz="2000" dirty="0" smtClean="0">
                <a:latin typeface="Bookman Old Style" pitchFamily="18" charset="0"/>
              </a:rPr>
              <a:t>, Martina </a:t>
            </a:r>
            <a:r>
              <a:rPr lang="fr-FR" sz="2000" dirty="0" err="1" smtClean="0">
                <a:latin typeface="Bookman Old Style" pitchFamily="18" charset="0"/>
              </a:rPr>
              <a:t>Selway</a:t>
            </a:r>
            <a:r>
              <a:rPr lang="fr-FR" sz="2000" dirty="0" smtClean="0">
                <a:latin typeface="Bookman Old Style" pitchFamily="18" charset="0"/>
              </a:rPr>
              <a:t> - </a:t>
            </a:r>
            <a:r>
              <a:rPr lang="fr-FR" sz="2000" i="1" dirty="0" smtClean="0">
                <a:latin typeface="Bookman Old Style" pitchFamily="18" charset="0"/>
              </a:rPr>
              <a:t>Gallimard Jeunesse</a:t>
            </a:r>
            <a:endParaRPr lang="fr-FR" sz="2000" dirty="0" smtClean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latin typeface="Bookman Old Style" pitchFamily="18" charset="0"/>
              </a:rPr>
              <a:t>Le yoga de </a:t>
            </a:r>
            <a:r>
              <a:rPr lang="fr-FR" sz="2000" dirty="0" err="1" smtClean="0">
                <a:latin typeface="Bookman Old Style" pitchFamily="18" charset="0"/>
              </a:rPr>
              <a:t>kika</a:t>
            </a:r>
            <a:r>
              <a:rPr lang="fr-FR" sz="2000" dirty="0" smtClean="0">
                <a:latin typeface="Bookman Old Style" pitchFamily="18" charset="0"/>
              </a:rPr>
              <a:t> - </a:t>
            </a:r>
            <a:r>
              <a:rPr lang="fr-FR" sz="2000" dirty="0" err="1" smtClean="0">
                <a:latin typeface="Bookman Old Style" pitchFamily="18" charset="0"/>
              </a:rPr>
              <a:t>Ulrika</a:t>
            </a:r>
            <a:r>
              <a:rPr lang="fr-FR" sz="2000" dirty="0" smtClean="0">
                <a:latin typeface="Bookman Old Style" pitchFamily="18" charset="0"/>
              </a:rPr>
              <a:t> </a:t>
            </a:r>
            <a:r>
              <a:rPr lang="fr-FR" sz="2000" dirty="0" err="1" smtClean="0">
                <a:latin typeface="Bookman Old Style" pitchFamily="18" charset="0"/>
              </a:rPr>
              <a:t>Dezé</a:t>
            </a:r>
            <a:r>
              <a:rPr lang="fr-FR" sz="2000" i="1" dirty="0" smtClean="0">
                <a:latin typeface="Bookman Old Style" pitchFamily="18" charset="0"/>
              </a:rPr>
              <a:t> - Milan Jeunesse</a:t>
            </a:r>
          </a:p>
          <a:p>
            <a:pPr>
              <a:buNone/>
            </a:pPr>
            <a:endParaRPr lang="fr-FR" sz="2000" dirty="0" smtClean="0">
              <a:latin typeface="Bookman Old Style" pitchFamily="18" charset="0"/>
            </a:endParaRPr>
          </a:p>
          <a:p>
            <a:r>
              <a:rPr lang="fr-FR" b="1" i="1" dirty="0" smtClean="0">
                <a:latin typeface="Bookman Old Style" pitchFamily="18" charset="0"/>
              </a:rPr>
              <a:t>Pour les enseignants</a:t>
            </a:r>
          </a:p>
          <a:p>
            <a:pPr>
              <a:buFont typeface="Arial" charset="0"/>
              <a:buChar char="•"/>
            </a:pPr>
            <a:r>
              <a:rPr lang="fr-FR" sz="2000" dirty="0" smtClean="0">
                <a:latin typeface="Bookman Old Style" pitchFamily="18" charset="0"/>
              </a:rPr>
              <a:t>1,2,3 Yoga – Michèle </a:t>
            </a:r>
            <a:r>
              <a:rPr lang="fr-FR" sz="2000" dirty="0" err="1" smtClean="0">
                <a:latin typeface="Bookman Old Style" pitchFamily="18" charset="0"/>
              </a:rPr>
              <a:t>Desrues</a:t>
            </a:r>
            <a:r>
              <a:rPr lang="fr-FR" sz="2000" dirty="0" smtClean="0">
                <a:latin typeface="Bookman Old Style" pitchFamily="18" charset="0"/>
              </a:rPr>
              <a:t>, G. </a:t>
            </a:r>
            <a:r>
              <a:rPr lang="fr-FR" sz="2000" dirty="0" err="1" smtClean="0">
                <a:latin typeface="Bookman Old Style" pitchFamily="18" charset="0"/>
              </a:rPr>
              <a:t>Devinat</a:t>
            </a:r>
            <a:r>
              <a:rPr lang="fr-FR" sz="2000" dirty="0" smtClean="0">
                <a:latin typeface="Bookman Old Style" pitchFamily="18" charset="0"/>
              </a:rPr>
              <a:t> </a:t>
            </a:r>
            <a:r>
              <a:rPr lang="fr-FR" sz="2000" i="1" dirty="0" smtClean="0">
                <a:latin typeface="Bookman Old Style" pitchFamily="18" charset="0"/>
              </a:rPr>
              <a:t>- Tourbillon</a:t>
            </a:r>
          </a:p>
          <a:p>
            <a:pPr>
              <a:buFont typeface="Arial" charset="0"/>
              <a:buChar char="•"/>
            </a:pPr>
            <a:r>
              <a:rPr lang="fr-FR" sz="2000" dirty="0" smtClean="0">
                <a:latin typeface="Bookman Old Style" pitchFamily="18" charset="0"/>
              </a:rPr>
              <a:t>Yoga pour Papa Maman et moi  - T. </a:t>
            </a:r>
            <a:r>
              <a:rPr lang="fr-FR" sz="2000" dirty="0" err="1" smtClean="0">
                <a:latin typeface="Bookman Old Style" pitchFamily="18" charset="0"/>
              </a:rPr>
              <a:t>Assencia</a:t>
            </a:r>
            <a:r>
              <a:rPr lang="fr-FR" sz="2000" dirty="0" smtClean="0">
                <a:latin typeface="Bookman Old Style" pitchFamily="18" charset="0"/>
              </a:rPr>
              <a:t> – </a:t>
            </a:r>
            <a:r>
              <a:rPr lang="fr-FR" sz="2000" i="1" dirty="0" smtClean="0">
                <a:latin typeface="Bookman Old Style" pitchFamily="18" charset="0"/>
              </a:rPr>
              <a:t>La plage</a:t>
            </a:r>
          </a:p>
          <a:p>
            <a:pPr>
              <a:buNone/>
            </a:pPr>
            <a:r>
              <a:rPr lang="fr-FR" sz="2000" dirty="0" smtClean="0">
                <a:latin typeface="Bookman Old Style" pitchFamily="18" charset="0"/>
              </a:rPr>
              <a:t>* Pratiques corporelles de </a:t>
            </a:r>
            <a:r>
              <a:rPr lang="fr-FR" sz="2000" dirty="0" err="1" smtClean="0">
                <a:latin typeface="Bookman Old Style" pitchFamily="18" charset="0"/>
              </a:rPr>
              <a:t>bien-être-</a:t>
            </a:r>
            <a:r>
              <a:rPr lang="fr-FR" sz="2000" dirty="0" smtClean="0">
                <a:latin typeface="Bookman Old Style" pitchFamily="18" charset="0"/>
              </a:rPr>
              <a:t> A. </a:t>
            </a:r>
            <a:r>
              <a:rPr lang="fr-FR" sz="2000" dirty="0" err="1" smtClean="0">
                <a:latin typeface="Bookman Old Style" pitchFamily="18" charset="0"/>
              </a:rPr>
              <a:t>Sébire</a:t>
            </a:r>
            <a:r>
              <a:rPr lang="fr-FR" sz="2000" dirty="0" smtClean="0">
                <a:latin typeface="Bookman Old Style" pitchFamily="18" charset="0"/>
              </a:rPr>
              <a:t>, C. </a:t>
            </a:r>
            <a:r>
              <a:rPr lang="fr-FR" sz="2000" dirty="0" err="1" smtClean="0">
                <a:latin typeface="Bookman Old Style" pitchFamily="18" charset="0"/>
              </a:rPr>
              <a:t>Pierotti</a:t>
            </a:r>
            <a:r>
              <a:rPr lang="fr-FR" sz="2000" dirty="0" smtClean="0">
                <a:latin typeface="Bookman Old Style" pitchFamily="18" charset="0"/>
              </a:rPr>
              <a:t> - </a:t>
            </a:r>
            <a:r>
              <a:rPr lang="fr-FR" sz="2000" i="1" dirty="0" smtClean="0">
                <a:latin typeface="Bookman Old Style" pitchFamily="18" charset="0"/>
              </a:rPr>
              <a:t>Editions EPS</a:t>
            </a:r>
            <a:endParaRPr lang="fr-FR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sz="2000" dirty="0" smtClean="0">
                <a:latin typeface="Bookman Old Style" pitchFamily="18" charset="0"/>
              </a:rPr>
              <a:t>* La douce – C. </a:t>
            </a:r>
            <a:r>
              <a:rPr lang="fr-FR" sz="2000" dirty="0" err="1" smtClean="0">
                <a:latin typeface="Bookman Old Style" pitchFamily="18" charset="0"/>
              </a:rPr>
              <a:t>Cabrol</a:t>
            </a:r>
            <a:r>
              <a:rPr lang="fr-FR" sz="2000" dirty="0" smtClean="0">
                <a:latin typeface="Bookman Old Style" pitchFamily="18" charset="0"/>
              </a:rPr>
              <a:t>, P. Raymond - </a:t>
            </a:r>
            <a:r>
              <a:rPr lang="fr-FR" sz="2000" i="1" dirty="0" err="1" smtClean="0">
                <a:latin typeface="Bookman Old Style" pitchFamily="18" charset="0"/>
              </a:rPr>
              <a:t>Graficor</a:t>
            </a:r>
            <a:endParaRPr lang="fr-FR" sz="2000" dirty="0" smtClean="0">
              <a:latin typeface="Bookman Old Style" pitchFamily="18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796950"/>
          </a:xfrm>
        </p:spPr>
        <p:txBody>
          <a:bodyPr/>
          <a:lstStyle/>
          <a:p>
            <a:r>
              <a:rPr lang="fr-FR" dirty="0" smtClean="0"/>
              <a:t>POUR LES ENFANTS</a:t>
            </a:r>
            <a:endParaRPr lang="fr-FR" dirty="0"/>
          </a:p>
        </p:txBody>
      </p:sp>
      <p:pic>
        <p:nvPicPr>
          <p:cNvPr id="1026" name="Picture 2" descr="D:\Mes Documents\ANNEE 2016 - 2017\YOGA\album yoga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1944216" cy="2304256"/>
          </a:xfrm>
          <a:prstGeom prst="rect">
            <a:avLst/>
          </a:prstGeom>
          <a:noFill/>
        </p:spPr>
      </p:pic>
      <p:pic>
        <p:nvPicPr>
          <p:cNvPr id="1027" name="Picture 3" descr="D:\Mes Documents\ANNEE 2016 - 2017\YOGA\album yoga2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2376264" cy="2736304"/>
          </a:xfrm>
          <a:prstGeom prst="rect">
            <a:avLst/>
          </a:prstGeom>
          <a:noFill/>
        </p:spPr>
      </p:pic>
      <p:pic>
        <p:nvPicPr>
          <p:cNvPr id="1028" name="Picture 4" descr="D:\Mes Documents\ANNEE 2016 - 2017\YOGA\album yoga3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2102518" cy="2520280"/>
          </a:xfrm>
          <a:prstGeom prst="rect">
            <a:avLst/>
          </a:prstGeom>
          <a:noFill/>
        </p:spPr>
      </p:pic>
      <p:pic>
        <p:nvPicPr>
          <p:cNvPr id="1029" name="Picture 5" descr="D:\Mes Documents\ANNEE 2016 - 2017\YOGA\album yoga4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484784"/>
            <a:ext cx="2095500" cy="2085975"/>
          </a:xfrm>
          <a:prstGeom prst="rect">
            <a:avLst/>
          </a:prstGeom>
          <a:noFill/>
        </p:spPr>
      </p:pic>
      <p:pic>
        <p:nvPicPr>
          <p:cNvPr id="1030" name="Picture 6" descr="D:\Mes Documents\ANNEE 2016 - 2017\YOGA\album yoga5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05064"/>
            <a:ext cx="2232248" cy="1949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LES ENSEIGNANTS</a:t>
            </a:r>
            <a:endParaRPr lang="fr-FR" dirty="0"/>
          </a:p>
        </p:txBody>
      </p:sp>
      <p:pic>
        <p:nvPicPr>
          <p:cNvPr id="4" name="Picture 7" descr="D:\Mes Documents\ANNEE 2016 - 2017\YOGA\Calme et attentif comme une grenouil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1728192" cy="2520280"/>
          </a:xfrm>
          <a:prstGeom prst="rect">
            <a:avLst/>
          </a:prstGeom>
          <a:noFill/>
        </p:spPr>
      </p:pic>
      <p:pic>
        <p:nvPicPr>
          <p:cNvPr id="5" name="Picture 2" descr="D:\Mes Documents\ANNEE 2016 - 2017\YOGA\pratiques bien-être éco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836712"/>
            <a:ext cx="1872208" cy="2530011"/>
          </a:xfrm>
          <a:prstGeom prst="rect">
            <a:avLst/>
          </a:prstGeom>
          <a:noFill/>
        </p:spPr>
      </p:pic>
      <p:pic>
        <p:nvPicPr>
          <p:cNvPr id="2050" name="Picture 2" descr="D:\Mes Documents\ANNEE 2016 - 2017\YOGA\1,2,3 yo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628800"/>
            <a:ext cx="2808312" cy="2592288"/>
          </a:xfrm>
          <a:prstGeom prst="rect">
            <a:avLst/>
          </a:prstGeom>
          <a:noFill/>
        </p:spPr>
      </p:pic>
      <p:pic>
        <p:nvPicPr>
          <p:cNvPr id="2051" name="Picture 3" descr="D:\Mes Documents\ANNEE 2016 - 2017\YOGA\41w9-YGVt5L._SX402_BO1,204,203,2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717032"/>
            <a:ext cx="2376264" cy="27089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221088"/>
            <a:ext cx="1987674" cy="235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REMERCIEMENTS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4873752"/>
          </a:xfrm>
        </p:spPr>
        <p:txBody>
          <a:bodyPr>
            <a:normAutofit fontScale="250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Isabelle, ma professeur de yoga depuis de nombreuses années, pour </a:t>
            </a:r>
          </a:p>
          <a:p>
            <a:pPr>
              <a:buNone/>
            </a:pPr>
            <a:endParaRPr lang="fr-FR" sz="9600" dirty="0" smtClean="0">
              <a:solidFill>
                <a:schemeClr val="accent3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</a:pP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sa disponibilité, </a:t>
            </a:r>
          </a:p>
          <a:p>
            <a:pPr>
              <a:buNone/>
            </a:pPr>
            <a:endParaRPr lang="fr-FR" sz="9600" dirty="0" smtClean="0">
              <a:solidFill>
                <a:schemeClr val="accent3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</a:pPr>
            <a:r>
              <a:rPr lang="fr-FR" sz="9600" dirty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        ses compétences</a:t>
            </a:r>
          </a:p>
          <a:p>
            <a:pPr>
              <a:buNone/>
            </a:pP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>
              <a:buNone/>
            </a:pP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                                  et </a:t>
            </a:r>
          </a:p>
          <a:p>
            <a:pPr>
              <a:buNone/>
            </a:pPr>
            <a:r>
              <a:rPr lang="fr-FR" sz="9600" dirty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               </a:t>
            </a:r>
          </a:p>
          <a:p>
            <a:pPr>
              <a:buNone/>
            </a:pPr>
            <a:r>
              <a:rPr lang="fr-FR" sz="9600" dirty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                son envie de partager</a:t>
            </a:r>
          </a:p>
          <a:p>
            <a:pPr>
              <a:buNone/>
            </a:pPr>
            <a:endParaRPr lang="fr-FR" sz="3600" dirty="0" smtClean="0">
              <a:solidFill>
                <a:schemeClr val="accent3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</a:pPr>
            <a:endParaRPr lang="fr-FR" sz="36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</a:pPr>
            <a:r>
              <a:rPr lang="fr-FR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			</a:t>
            </a:r>
            <a:endParaRPr lang="fr-FR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</a:pPr>
            <a:r>
              <a:rPr lang="fr-FR" dirty="0" smtClean="0">
                <a:solidFill>
                  <a:srgbClr val="00B050"/>
                </a:solidFill>
                <a:latin typeface="Bookman Old Style" pitchFamily="18" charset="0"/>
              </a:rPr>
              <a:t>   </a:t>
            </a:r>
          </a:p>
          <a:p>
            <a:pPr>
              <a:buNone/>
            </a:pPr>
            <a:endParaRPr lang="fr-FR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			</a:t>
            </a:r>
            <a:endParaRPr lang="fr-FR" dirty="0">
              <a:latin typeface="Bookman Old Style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7" y="5233357"/>
            <a:ext cx="3200245" cy="1618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4624"/>
            <a:ext cx="6813375" cy="68133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        POUR FINIR,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fr-FR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endParaRPr lang="fr-FR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endParaRPr lang="fr-FR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endParaRPr lang="fr-FR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endParaRPr lang="fr-FR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fr-F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</a:t>
            </a:r>
            <a:r>
              <a:rPr lang="fr-FR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 temps </a:t>
            </a:r>
          </a:p>
          <a:p>
            <a:pPr algn="ctr">
              <a:buNone/>
            </a:pPr>
            <a:r>
              <a:rPr lang="fr-FR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de pratique</a:t>
            </a:r>
            <a:endParaRPr lang="fr-FR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7642566" cy="28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DEROULEMENT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fr-FR" sz="2800" dirty="0" smtClean="0">
              <a:latin typeface="Bookman Old Style" pitchFamily="18" charset="0"/>
            </a:endParaRPr>
          </a:p>
          <a:p>
            <a:r>
              <a:rPr lang="fr-FR" sz="2800" dirty="0" smtClean="0">
                <a:latin typeface="Bookman Old Style" pitchFamily="18" charset="0"/>
              </a:rPr>
              <a:t>La parole aux participants  </a:t>
            </a:r>
            <a:br>
              <a:rPr lang="fr-FR" sz="2800" dirty="0" smtClean="0">
                <a:latin typeface="Bookman Old Style" pitchFamily="18" charset="0"/>
              </a:rPr>
            </a:br>
            <a:r>
              <a:rPr lang="fr-FR" sz="2800" dirty="0" smtClean="0">
                <a:latin typeface="Bookman Old Style" pitchFamily="18" charset="0"/>
              </a:rPr>
              <a:t>           </a:t>
            </a:r>
            <a:r>
              <a:rPr lang="fr-FR" sz="2200" i="1" dirty="0" smtClean="0">
                <a:latin typeface="Bookman Old Style" pitchFamily="18" charset="0"/>
              </a:rPr>
              <a:t>présentation , le yoga pour moi …</a:t>
            </a:r>
          </a:p>
          <a:p>
            <a:r>
              <a:rPr lang="fr-FR" sz="2800" dirty="0" smtClean="0">
                <a:latin typeface="Bookman Old Style" pitchFamily="18" charset="0"/>
              </a:rPr>
              <a:t>Une séance pratique à vivre</a:t>
            </a:r>
          </a:p>
          <a:p>
            <a:r>
              <a:rPr lang="fr-FR" sz="2800" dirty="0" smtClean="0">
                <a:latin typeface="Bookman Old Style" pitchFamily="18" charset="0"/>
              </a:rPr>
              <a:t>Echanges</a:t>
            </a:r>
          </a:p>
          <a:p>
            <a:pPr marL="0" indent="0">
              <a:buNone/>
            </a:pPr>
            <a:r>
              <a:rPr lang="fr-FR" sz="2800" dirty="0" smtClean="0">
                <a:latin typeface="Bookman Old Style" pitchFamily="18" charset="0"/>
              </a:rPr>
              <a:t> </a:t>
            </a:r>
            <a:r>
              <a:rPr lang="fr-FR" sz="2200" i="1" dirty="0">
                <a:latin typeface="Bookman Old Style" pitchFamily="18" charset="0"/>
              </a:rPr>
              <a:t>autour de </a:t>
            </a:r>
            <a:r>
              <a:rPr lang="fr-FR" sz="2200" i="1" dirty="0" smtClean="0">
                <a:latin typeface="Bookman Old Style" pitchFamily="18" charset="0"/>
              </a:rPr>
              <a:t>l’activité, de la séance vécue, de la pratique dans les écoles …</a:t>
            </a:r>
            <a:endParaRPr lang="fr-FR" sz="2200" dirty="0" smtClean="0">
              <a:latin typeface="Bookman Old Style" pitchFamily="18" charset="0"/>
            </a:endParaRPr>
          </a:p>
          <a:p>
            <a:r>
              <a:rPr lang="fr-FR" sz="2600" dirty="0" smtClean="0">
                <a:latin typeface="Bookman Old Style" pitchFamily="18" charset="0"/>
              </a:rPr>
              <a:t>Quelques apports sur le yoga – les types de yoga </a:t>
            </a:r>
          </a:p>
          <a:p>
            <a:r>
              <a:rPr lang="fr-FR" sz="2600" dirty="0" smtClean="0">
                <a:latin typeface="Bookman Old Style" pitchFamily="18" charset="0"/>
              </a:rPr>
              <a:t>La mise en œuvre à l’école</a:t>
            </a:r>
          </a:p>
          <a:p>
            <a:pPr marL="0" indent="0">
              <a:buNone/>
            </a:pPr>
            <a:r>
              <a:rPr lang="fr-FR" sz="2200" i="1" dirty="0">
                <a:latin typeface="Bookman Old Style" pitchFamily="18" charset="0"/>
              </a:rPr>
              <a:t>l</a:t>
            </a:r>
            <a:r>
              <a:rPr lang="fr-FR" sz="2200" i="1" dirty="0" smtClean="0">
                <a:latin typeface="Bookman Old Style" pitchFamily="18" charset="0"/>
              </a:rPr>
              <a:t>es objectifs, les modalités, des illustrations en classe</a:t>
            </a:r>
          </a:p>
          <a:p>
            <a:r>
              <a:rPr lang="fr-FR" sz="2800" dirty="0" smtClean="0">
                <a:latin typeface="Bookman Old Style" pitchFamily="18" charset="0"/>
              </a:rPr>
              <a:t>Et après …</a:t>
            </a:r>
            <a:endParaRPr lang="fr-FR" sz="2800" dirty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fr-FR" sz="2800" i="1" dirty="0" smtClean="0">
                <a:latin typeface="Bookman Old Style" pitchFamily="18" charset="0"/>
              </a:rPr>
              <a:t>l</a:t>
            </a:r>
            <a:r>
              <a:rPr lang="fr-FR" sz="2200" i="1" dirty="0" smtClean="0">
                <a:latin typeface="Bookman Old Style" pitchFamily="18" charset="0"/>
              </a:rPr>
              <a:t>es effets, quelques conseils</a:t>
            </a:r>
          </a:p>
          <a:p>
            <a:r>
              <a:rPr lang="fr-FR" sz="2800" dirty="0" smtClean="0">
                <a:latin typeface="Bookman Old Style" pitchFamily="18" charset="0"/>
              </a:rPr>
              <a:t>Expérimenter avec les enfants…</a:t>
            </a:r>
          </a:p>
          <a:p>
            <a:endParaRPr lang="fr-FR" sz="2800" dirty="0" smtClean="0">
              <a:latin typeface="Bookman Old Style" pitchFamily="18" charset="0"/>
            </a:endParaRPr>
          </a:p>
          <a:p>
            <a:endParaRPr lang="fr-FR" sz="2800" dirty="0" smtClean="0">
              <a:latin typeface="Bookman Old Style" pitchFamily="18" charset="0"/>
            </a:endParaRPr>
          </a:p>
          <a:p>
            <a:endParaRPr lang="fr-FR" sz="2800" dirty="0" smtClean="0">
              <a:latin typeface="Bookman Old Style" pitchFamily="18" charset="0"/>
            </a:endParaRPr>
          </a:p>
          <a:p>
            <a:endParaRPr lang="fr-FR" sz="2800" dirty="0" smtClean="0">
              <a:latin typeface="Bookman Old Style" pitchFamily="18" charset="0"/>
            </a:endParaRPr>
          </a:p>
          <a:p>
            <a:endParaRPr lang="fr-FR" sz="2800" dirty="0" smtClean="0">
              <a:latin typeface="Bookman Old Style" pitchFamily="18" charset="0"/>
            </a:endParaRPr>
          </a:p>
          <a:p>
            <a:endParaRPr lang="fr-FR" sz="2800" dirty="0">
              <a:latin typeface="Bookman Old Style" pitchFamily="18" charset="0"/>
            </a:endParaRPr>
          </a:p>
        </p:txBody>
      </p:sp>
      <p:sp>
        <p:nvSpPr>
          <p:cNvPr id="4" name="Organigramme : Bande perforée 3"/>
          <p:cNvSpPr/>
          <p:nvPr/>
        </p:nvSpPr>
        <p:spPr>
          <a:xfrm rot="20779695">
            <a:off x="5971480" y="2149355"/>
            <a:ext cx="792088" cy="360040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Une séance à vivre</a:t>
            </a:r>
            <a:endParaRPr lang="fr-FR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03648" y="2087181"/>
            <a:ext cx="6408712" cy="308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27530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- </a:t>
            </a:r>
            <a:r>
              <a:rPr lang="fr-FR" i="1" dirty="0" smtClean="0"/>
              <a:t>Ressentis</a:t>
            </a:r>
            <a:br>
              <a:rPr lang="fr-FR" i="1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sz="2400" i="1" dirty="0" smtClean="0"/>
              <a:t>LE YOGA EN QUELQUES MOTS</a:t>
            </a:r>
            <a:br>
              <a:rPr lang="fr-FR" sz="2400" i="1" dirty="0" smtClean="0"/>
            </a:br>
            <a:r>
              <a:rPr lang="fr-FR" sz="2400" i="1" dirty="0" smtClean="0"/>
              <a:t/>
            </a:r>
            <a:br>
              <a:rPr lang="fr-FR" sz="2400" i="1" dirty="0" smtClean="0"/>
            </a:br>
            <a:r>
              <a:rPr lang="fr-FR" sz="2400" i="1" dirty="0" smtClean="0"/>
              <a:t>- LA PRATIQUE DU YOGA A L’ ECOLE : </a:t>
            </a:r>
            <a:br>
              <a:rPr lang="fr-FR" sz="2400" i="1" dirty="0" smtClean="0"/>
            </a:br>
            <a:r>
              <a:rPr lang="fr-FR" sz="2400" i="1" dirty="0" smtClean="0"/>
              <a:t>une réalité ?</a:t>
            </a:r>
            <a:br>
              <a:rPr lang="fr-FR" sz="2400" i="1" dirty="0" smtClean="0"/>
            </a:br>
            <a:endParaRPr lang="fr-FR" sz="24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48" y="188640"/>
            <a:ext cx="246470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YOGA 	(Isabelle)			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r>
              <a:rPr lang="fr-FR" b="1" i="1" dirty="0" smtClean="0">
                <a:latin typeface="Bookman Old Style" pitchFamily="18" charset="0"/>
              </a:rPr>
              <a:t>« Le yoga s’adresse à tous et s’adapte aux possibilités de chacun »</a:t>
            </a:r>
          </a:p>
          <a:p>
            <a:pPr>
              <a:buNone/>
            </a:pPr>
            <a:endParaRPr lang="fr-FR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 - Définition – Origine - Un peu d’histoire…. 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	 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		* Les yogas Sûtras de Patanjali: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			Yama – </a:t>
            </a:r>
            <a:r>
              <a:rPr lang="fr-FR" dirty="0" err="1" smtClean="0">
                <a:latin typeface="Bookman Old Style" pitchFamily="18" charset="0"/>
              </a:rPr>
              <a:t>Niyama</a:t>
            </a:r>
            <a:r>
              <a:rPr lang="fr-FR" dirty="0" smtClean="0">
                <a:latin typeface="Bookman Old Style" pitchFamily="18" charset="0"/>
              </a:rPr>
              <a:t>….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          	* Les outils: le geste et le souffle</a:t>
            </a:r>
          </a:p>
          <a:p>
            <a:pPr>
              <a:buNone/>
            </a:pPr>
            <a:r>
              <a:rPr lang="fr-FR" dirty="0" smtClean="0">
                <a:latin typeface="Bookman Old Style" pitchFamily="18" charset="0"/>
              </a:rPr>
              <a:t>			* Le rituel </a:t>
            </a:r>
          </a:p>
          <a:p>
            <a:pPr>
              <a:buNone/>
            </a:pPr>
            <a:endParaRPr lang="fr-FR" dirty="0" smtClean="0">
              <a:latin typeface="Bookman Old Style" pitchFamily="18" charset="0"/>
            </a:endParaRP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4" name="Soleil 3"/>
          <p:cNvSpPr/>
          <p:nvPr/>
        </p:nvSpPr>
        <p:spPr>
          <a:xfrm>
            <a:off x="6156176" y="274638"/>
            <a:ext cx="1584176" cy="132556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yogasut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6169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32829" y="2276872"/>
            <a:ext cx="7715200" cy="35877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000" b="1" i="1" dirty="0"/>
          </a:p>
          <a:p>
            <a:r>
              <a:rPr lang="fr-FR" sz="2000" dirty="0" smtClean="0"/>
              <a:t>Le </a:t>
            </a:r>
            <a:r>
              <a:rPr lang="fr-FR" sz="2000" dirty="0"/>
              <a:t>mot « yoga » signifie </a:t>
            </a: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</a:rPr>
              <a:t>RELIER</a:t>
            </a:r>
            <a:r>
              <a:rPr lang="fr-FR" sz="2000" dirty="0" smtClean="0"/>
              <a:t>, </a:t>
            </a: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</a:rPr>
              <a:t>UNIR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C’est une discipline </a:t>
            </a:r>
            <a:r>
              <a:rPr lang="fr-FR" sz="2000" dirty="0"/>
              <a:t>pratiquée en Inde depuis des millénaires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 En </a:t>
            </a:r>
            <a:r>
              <a:rPr lang="fr-FR" sz="2000" dirty="0"/>
              <a:t>Occident, il est abordé le plus souvent par la </a:t>
            </a:r>
            <a:r>
              <a:rPr lang="fr-FR" sz="2000" b="1" dirty="0"/>
              <a:t>pratique des postures</a:t>
            </a:r>
            <a:r>
              <a:rPr lang="fr-FR" sz="2000" dirty="0"/>
              <a:t> qui est une de ses composantes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-&gt;  </a:t>
            </a:r>
            <a:r>
              <a:rPr lang="fr-FR" sz="2000" dirty="0"/>
              <a:t>Il s’agit d’allier le </a:t>
            </a:r>
            <a:r>
              <a:rPr lang="fr-FR" sz="2000" b="1" dirty="0"/>
              <a:t>corps, le souffle et le mental</a:t>
            </a:r>
            <a:r>
              <a:rPr lang="fr-FR" sz="2000" dirty="0"/>
              <a:t> dans des mouvements simples mais bien codifiés, découlant d’une pratique traditionnelle extrêmement riche et éprouvée.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-&gt; L’attention </a:t>
            </a:r>
            <a:r>
              <a:rPr lang="fr-FR" sz="2000" dirty="0"/>
              <a:t>portée au souffle </a:t>
            </a:r>
            <a:r>
              <a:rPr lang="fr-FR" sz="2000" b="1" dirty="0"/>
              <a:t>stabilise le mental</a:t>
            </a:r>
            <a:r>
              <a:rPr lang="fr-FR" sz="2000" dirty="0"/>
              <a:t>, permet de dénouer les tensions et laisser </a:t>
            </a:r>
            <a:r>
              <a:rPr lang="fr-FR" sz="2000" b="1" dirty="0"/>
              <a:t>circuler l’énergie en soi</a:t>
            </a:r>
            <a:r>
              <a:rPr lang="fr-FR" sz="2000" dirty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467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 	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i="1" dirty="0" smtClean="0"/>
              <a:t>«</a:t>
            </a:r>
            <a:r>
              <a:rPr lang="fr-FR" b="1" i="1" dirty="0"/>
              <a:t> Se recentrer, Se ressourcer, </a:t>
            </a:r>
            <a:r>
              <a:rPr lang="fr-FR" b="1" i="1" dirty="0" smtClean="0"/>
              <a:t/>
            </a:r>
            <a:br>
              <a:rPr lang="fr-FR" b="1" i="1" dirty="0" smtClean="0"/>
            </a:br>
            <a:r>
              <a:rPr lang="fr-FR" b="1" i="1" dirty="0" smtClean="0"/>
              <a:t>Retrouver </a:t>
            </a:r>
            <a:r>
              <a:rPr lang="fr-FR" b="1" i="1" dirty="0"/>
              <a:t>son souffle »</a:t>
            </a:r>
            <a:br>
              <a:rPr lang="fr-FR" b="1" i="1" dirty="0"/>
            </a:br>
            <a:r>
              <a:rPr lang="fr-FR" dirty="0" smtClean="0"/>
              <a:t>			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5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6000" y="1724843"/>
            <a:ext cx="6172200" cy="1894362"/>
          </a:xfrm>
        </p:spPr>
        <p:txBody>
          <a:bodyPr/>
          <a:lstStyle/>
          <a:p>
            <a:r>
              <a:rPr lang="fr-FR" dirty="0" smtClean="0"/>
              <a:t>LES DIFFERENTS TYPES DE YOGA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52248" y="3638219"/>
            <a:ext cx="6640231" cy="1371600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>
                <a:hlinkClick r:id="rId2" action="ppaction://hlinkfile"/>
              </a:rPr>
              <a:t>https</a:t>
            </a:r>
            <a:r>
              <a:rPr lang="fr-FR" dirty="0">
                <a:hlinkClick r:id="rId2" action="ppaction://hlinkfile"/>
              </a:rPr>
              <a:t>://petitbouddha.be/yoga/les-differents-types-de-yoga/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528" y="5301208"/>
            <a:ext cx="2925672" cy="8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6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1449</TotalTime>
  <Words>1627</Words>
  <Application>Microsoft Office PowerPoint</Application>
  <PresentationFormat>Affichage à l'écran (4:3)</PresentationFormat>
  <Paragraphs>275</Paragraphs>
  <Slides>35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Arial</vt:lpstr>
      <vt:lpstr>Book Antiqua</vt:lpstr>
      <vt:lpstr>Bookman Old Style</vt:lpstr>
      <vt:lpstr>Calibri</vt:lpstr>
      <vt:lpstr>Century</vt:lpstr>
      <vt:lpstr>Century Schoolbook</vt:lpstr>
      <vt:lpstr>Comic Sans MS</vt:lpstr>
      <vt:lpstr>MV Boli</vt:lpstr>
      <vt:lpstr>Segoe Script</vt:lpstr>
      <vt:lpstr>Wingdings</vt:lpstr>
      <vt:lpstr>Wingdings 2</vt:lpstr>
      <vt:lpstr>Oriel</vt:lpstr>
      <vt:lpstr>FORMATION de FORMATEURS en YOGA</vt:lpstr>
      <vt:lpstr>Présentation PowerPoint</vt:lpstr>
      <vt:lpstr>        Présentation   - QUI SUIS-JE ?   - POUR MOI, CETTE FORMATION, c’est …   - LE YOGA, en quelques mots</vt:lpstr>
      <vt:lpstr>DEROULEMENT</vt:lpstr>
      <vt:lpstr>Une séance à vivre</vt:lpstr>
      <vt:lpstr>- Ressentis  - LE YOGA EN QUELQUES MOTS  - LA PRATIQUE DU YOGA A L’ ECOLE :  une réalité ? </vt:lpstr>
      <vt:lpstr>LE YOGA  (Isabelle)    </vt:lpstr>
      <vt:lpstr>     « Se recentrer, Se ressourcer,  Retrouver son souffle »     </vt:lpstr>
      <vt:lpstr>LES DIFFERENTS TYPES DE YOGA</vt:lpstr>
      <vt:lpstr>ECOLE ET YOGA</vt:lpstr>
      <vt:lpstr>DES 2017</vt:lpstr>
      <vt:lpstr>Présentation PowerPoint</vt:lpstr>
      <vt:lpstr>Présentation PowerPoint</vt:lpstr>
      <vt:lpstr>LE PARCOURS EDUCATIF SANTE</vt:lpstr>
      <vt:lpstr>COMPETENCE PSYCHO - SOCIALE </vt:lpstr>
      <vt:lpstr>LES COMPETENCES PSYCHOSOCIALES</vt:lpstr>
      <vt:lpstr>MISE EN SITUATION</vt:lpstr>
      <vt:lpstr> CONTRIBUTION DU YOGA   A LA SANTE ET AU BIEN-ETRE   DES ENFANTS</vt:lpstr>
      <vt:lpstr>QUE FAIT-ON ?</vt:lpstr>
      <vt:lpstr>OBJECTIFS</vt:lpstr>
      <vt:lpstr>ILLUSTRATION </vt:lpstr>
      <vt:lpstr>QUAND ?  A QUELLES OCCASIONS ?</vt:lpstr>
      <vt:lpstr>MISE EN SITUATION</vt:lpstr>
      <vt:lpstr>QUELQUES CONSEILS </vt:lpstr>
      <vt:lpstr>LES EFFETS</vt:lpstr>
      <vt:lpstr>L’ ENSEIGNANT</vt:lpstr>
      <vt:lpstr>POUR ALLER PLUS LOIN</vt:lpstr>
      <vt:lpstr>LA « FOLIE DU YOGA »</vt:lpstr>
      <vt:lpstr>Présentation PowerPoint</vt:lpstr>
      <vt:lpstr>BIBLIOGRAPHIE</vt:lpstr>
      <vt:lpstr>POUR LES ENFANTS</vt:lpstr>
      <vt:lpstr>POUR LES ENSEIGNANTS</vt:lpstr>
      <vt:lpstr>REMERCIEMENTS</vt:lpstr>
      <vt:lpstr>        POUR FINIR,</vt:lpstr>
      <vt:lpstr>Présentation PowerPoint</vt:lpstr>
    </vt:vector>
  </TitlesOfParts>
  <Company>Académie de Dijon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 PEDAGOGIQUE YOGA</dc:title>
  <dc:creator>Rectorat de Dijon</dc:creator>
  <cp:lastModifiedBy>SBenoit</cp:lastModifiedBy>
  <cp:revision>183</cp:revision>
  <dcterms:created xsi:type="dcterms:W3CDTF">2016-11-20T17:15:52Z</dcterms:created>
  <dcterms:modified xsi:type="dcterms:W3CDTF">2023-12-15T10:03:30Z</dcterms:modified>
</cp:coreProperties>
</file>